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9" r:id="rId3"/>
    <p:sldId id="260" r:id="rId4"/>
    <p:sldId id="257" r:id="rId5"/>
    <p:sldId id="261" r:id="rId6"/>
    <p:sldId id="262" r:id="rId7"/>
    <p:sldId id="263" r:id="rId8"/>
    <p:sldId id="268" r:id="rId9"/>
    <p:sldId id="271" r:id="rId10"/>
    <p:sldId id="264" r:id="rId11"/>
    <p:sldId id="265" r:id="rId12"/>
    <p:sldId id="269" r:id="rId13"/>
    <p:sldId id="270" r:id="rId14"/>
    <p:sldId id="267" r:id="rId15"/>
    <p:sldId id="274" r:id="rId16"/>
    <p:sldId id="272" r:id="rId17"/>
    <p:sldId id="273" r:id="rId18"/>
    <p:sldId id="266"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3"/>
    <p:restoredTop sz="94590"/>
  </p:normalViewPr>
  <p:slideViewPr>
    <p:cSldViewPr snapToGrid="0" snapToObjects="1">
      <p:cViewPr varScale="1">
        <p:scale>
          <a:sx n="101" d="100"/>
          <a:sy n="101" d="100"/>
        </p:scale>
        <p:origin x="232"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47055-180D-694F-82B0-8D9309F07C91}"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86EE6-823F-D045-99E4-4234C37A8B02}" type="slidenum">
              <a:rPr lang="en-GB" smtClean="0"/>
              <a:t>‹#›</a:t>
            </a:fld>
            <a:endParaRPr lang="en-GB"/>
          </a:p>
        </p:txBody>
      </p:sp>
    </p:spTree>
    <p:extLst>
      <p:ext uri="{BB962C8B-B14F-4D97-AF65-F5344CB8AC3E}">
        <p14:creationId xmlns:p14="http://schemas.microsoft.com/office/powerpoint/2010/main" val="1976310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4A86EE6-823F-D045-99E4-4234C37A8B02}" type="slidenum">
              <a:rPr lang="en-GB" smtClean="0"/>
              <a:t>8</a:t>
            </a:fld>
            <a:endParaRPr lang="en-GB"/>
          </a:p>
        </p:txBody>
      </p:sp>
    </p:spTree>
    <p:extLst>
      <p:ext uri="{BB962C8B-B14F-4D97-AF65-F5344CB8AC3E}">
        <p14:creationId xmlns:p14="http://schemas.microsoft.com/office/powerpoint/2010/main" val="308504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4A86EE6-823F-D045-99E4-4234C37A8B02}" type="slidenum">
              <a:rPr lang="en-GB" smtClean="0"/>
              <a:t>9</a:t>
            </a:fld>
            <a:endParaRPr lang="en-GB"/>
          </a:p>
        </p:txBody>
      </p:sp>
    </p:spTree>
    <p:extLst>
      <p:ext uri="{BB962C8B-B14F-4D97-AF65-F5344CB8AC3E}">
        <p14:creationId xmlns:p14="http://schemas.microsoft.com/office/powerpoint/2010/main" val="171303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4A86EE6-823F-D045-99E4-4234C37A8B02}" type="slidenum">
              <a:rPr lang="en-GB" smtClean="0"/>
              <a:t>11</a:t>
            </a:fld>
            <a:endParaRPr lang="en-GB"/>
          </a:p>
        </p:txBody>
      </p:sp>
    </p:spTree>
    <p:extLst>
      <p:ext uri="{BB962C8B-B14F-4D97-AF65-F5344CB8AC3E}">
        <p14:creationId xmlns:p14="http://schemas.microsoft.com/office/powerpoint/2010/main" val="2594273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ABAD-A8A0-F747-9A56-694158E24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7574BB-953C-AA4E-9585-134DAB428C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C8C51AA-89BE-7C43-A3BF-95B13ACA3D39}"/>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EC84D3F8-4DF7-D645-A218-9AE32B6C02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0B5977-6559-F844-A31B-7C3AA37D67FB}"/>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2335967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E0D4-59EF-564A-AA45-C0841A5C9B7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E69F87-88E4-F340-92B2-F49B2462A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7DD0BA-994C-9D4F-919E-4090587F6EA3}"/>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B6F8E286-58CA-F744-9DD6-75F33EF176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6CC74F-C65A-E446-9DA2-D3D6036FA33E}"/>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230178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DDCE2-67E3-7343-8BCD-CC96C63825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030969-9353-CE49-BC71-5220C5CBF6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0CB30A-A22B-9B44-B7F4-D303DFC60A89}"/>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990181CF-6016-834E-9ED7-BD4A794C01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07CAC4-886D-4645-9FE2-5BCD44214F13}"/>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51108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F5DB-91D8-AB44-B925-63609C3E40F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28A825-A3E2-6D49-90B6-535D39C49D1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276C9B-AB01-854E-BF92-9742FFA86F88}"/>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0C8C9988-73A5-684D-99C9-23FB4BD3A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128117-3D44-964B-A653-560D51C6744B}"/>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614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3D5C-5BE2-AE4A-AE08-460779D1A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A70E61D-2B2F-974A-BCBF-D3A3EBDFCF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2C248D-52D6-4C43-9AF7-087E5295A59F}"/>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90AAAF27-848D-8D40-9C1A-93FF9EA7B9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BDC617-3AAB-6649-881A-33DE2960B288}"/>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281021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39ED-1F6D-5748-8571-B8D37FBE78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3D0D53-D263-E843-ABC8-E512B7AEC4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1746E64-1723-0444-80DD-6967C00572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CC1C3F0-D611-9646-A560-443E811E58BB}"/>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6" name="Footer Placeholder 5">
            <a:extLst>
              <a:ext uri="{FF2B5EF4-FFF2-40B4-BE49-F238E27FC236}">
                <a16:creationId xmlns:a16="http://schemas.microsoft.com/office/drawing/2014/main" id="{E52FCAF1-87CC-DD45-995F-DA458B95CF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DC5F4A-C180-824B-8327-24570F911A50}"/>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9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5B19-F0B9-824B-8567-A960A7C19A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A7915D-B3D2-DE40-A2BD-E6054C7DD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1501A8-378B-D44A-97D9-BE13913672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CE9B7D5-1732-0E42-A90B-6CB236A5B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5B7EE5-4486-7442-AFD9-D02950C963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652E34-218A-6449-A6E1-DF5C0F01F9D3}"/>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8" name="Footer Placeholder 7">
            <a:extLst>
              <a:ext uri="{FF2B5EF4-FFF2-40B4-BE49-F238E27FC236}">
                <a16:creationId xmlns:a16="http://schemas.microsoft.com/office/drawing/2014/main" id="{2BD77881-1B2B-E04C-8AE2-76084A3CE7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997E2E-976B-EA42-A659-603E48E46DE7}"/>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966468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976C-F22C-294C-AD5E-B8357B223E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A574B3-163F-CA44-8041-7A7D144E0C9D}"/>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4" name="Footer Placeholder 3">
            <a:extLst>
              <a:ext uri="{FF2B5EF4-FFF2-40B4-BE49-F238E27FC236}">
                <a16:creationId xmlns:a16="http://schemas.microsoft.com/office/drawing/2014/main" id="{EF3CF837-FB4C-E84B-9E04-2F2D02CFA55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DDA5AD3-2515-EF44-BF9D-BF4446554CB8}"/>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342041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C6E7C-3E62-7241-AE51-C4F7907B7CFA}"/>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3" name="Footer Placeholder 2">
            <a:extLst>
              <a:ext uri="{FF2B5EF4-FFF2-40B4-BE49-F238E27FC236}">
                <a16:creationId xmlns:a16="http://schemas.microsoft.com/office/drawing/2014/main" id="{CE85B91A-C47A-AC4D-A0EE-FFF866104C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E348946-0420-3E4D-A363-895BF5BF9A22}"/>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598768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5C22-3972-564A-92E1-51B49F00E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F9CB03-44FD-BF47-A000-F2E91B9333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F141313-0958-C840-A434-B0E9F4E2D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73CA05-3B92-9C4B-8D77-D49D2ED48E38}"/>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6" name="Footer Placeholder 5">
            <a:extLst>
              <a:ext uri="{FF2B5EF4-FFF2-40B4-BE49-F238E27FC236}">
                <a16:creationId xmlns:a16="http://schemas.microsoft.com/office/drawing/2014/main" id="{5FBF71AE-619D-294D-A329-97A1EF2226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E8D2A1-82AF-2949-AE47-AD40A1E90226}"/>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6552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07CF-77A2-8F44-B8A7-E5C84462F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88C5BF6-69F4-204C-95E5-66C9688B37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2D63C8-398D-A340-82C2-48C12E90C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53832D-C2C0-DD4B-B3F2-9EE1D33C7170}"/>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6" name="Footer Placeholder 5">
            <a:extLst>
              <a:ext uri="{FF2B5EF4-FFF2-40B4-BE49-F238E27FC236}">
                <a16:creationId xmlns:a16="http://schemas.microsoft.com/office/drawing/2014/main" id="{7D0BC2C7-58E8-C34B-9CC3-130A47CFEA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DBF26E-66CC-D74E-9686-C9B7C00CFA34}"/>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77966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B708-04FC-0A43-A639-1D2165E0D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9DEA6E-67A0-F543-8EF9-6A0C2A351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EA35BD-BE09-C945-A147-73791DF23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E2FC0ABD-BE78-2442-9C67-9AEEA5EC74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C7A3C28-5D3D-4444-B927-39E9CD786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CB13-03BC-3747-AEAF-7ED917734A0E}" type="slidenum">
              <a:rPr lang="en-GB" smtClean="0"/>
              <a:t>‹#›</a:t>
            </a:fld>
            <a:endParaRPr lang="en-GB"/>
          </a:p>
        </p:txBody>
      </p:sp>
    </p:spTree>
    <p:extLst>
      <p:ext uri="{BB962C8B-B14F-4D97-AF65-F5344CB8AC3E}">
        <p14:creationId xmlns:p14="http://schemas.microsoft.com/office/powerpoint/2010/main" val="3673496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59D01849-913D-7143-8E8D-6D883CE525A7}"/>
              </a:ext>
            </a:extLst>
          </p:cNvPr>
          <p:cNvPicPr>
            <a:picLocks noChangeAspect="1"/>
          </p:cNvPicPr>
          <p:nvPr/>
        </p:nvPicPr>
        <p:blipFill rotWithShape="1">
          <a:blip r:embed="rId2"/>
          <a:srcRect t="2345" b="858"/>
          <a:stretch/>
        </p:blipFill>
        <p:spPr bwMode="auto">
          <a:xfrm>
            <a:off x="0" y="1052946"/>
            <a:ext cx="5210007" cy="5043053"/>
          </a:xfrm>
          <a:prstGeom prst="rect">
            <a:avLst/>
          </a:prstGeom>
          <a:noFill/>
          <a:ln w="9525">
            <a:noFill/>
            <a:headEnd/>
            <a:tailEnd/>
          </a:ln>
        </p:spPr>
      </p:pic>
      <p:sp>
        <p:nvSpPr>
          <p:cNvPr id="8" name="Rectangle 7">
            <a:extLst>
              <a:ext uri="{FF2B5EF4-FFF2-40B4-BE49-F238E27FC236}">
                <a16:creationId xmlns:a16="http://schemas.microsoft.com/office/drawing/2014/main" id="{18ECC612-60C6-644E-A3A0-CE9C8DD71896}"/>
              </a:ext>
            </a:extLst>
          </p:cNvPr>
          <p:cNvSpPr/>
          <p:nvPr/>
        </p:nvSpPr>
        <p:spPr>
          <a:xfrm>
            <a:off x="3703537" y="471310"/>
            <a:ext cx="4784926" cy="400110"/>
          </a:xfrm>
          <a:prstGeom prst="rect">
            <a:avLst/>
          </a:prstGeom>
        </p:spPr>
        <p:txBody>
          <a:bodyPr wrap="square">
            <a:spAutoFit/>
          </a:bodyPr>
          <a:lstStyle/>
          <a:p>
            <a:pPr>
              <a:spcBef>
                <a:spcPts val="800"/>
              </a:spcBef>
              <a:spcAft>
                <a:spcPts val="0"/>
              </a:spcAft>
            </a:pPr>
            <a:r>
              <a:rPr lang="en-US" sz="2000"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bold and PC2 seem to be size-independent</a:t>
            </a:r>
            <a:endParaRPr lang="en-US" sz="2000"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p:txBody>
      </p:sp>
      <p:pic>
        <p:nvPicPr>
          <p:cNvPr id="9"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4A19802E-603F-B24D-A17B-C9313975D68C}"/>
              </a:ext>
            </a:extLst>
          </p:cNvPr>
          <p:cNvPicPr>
            <a:picLocks noChangeAspect="1"/>
          </p:cNvPicPr>
          <p:nvPr/>
        </p:nvPicPr>
        <p:blipFill rotWithShape="1">
          <a:blip r:embed="rId3"/>
          <a:srcRect t="12185"/>
          <a:stretch/>
        </p:blipFill>
        <p:spPr bwMode="auto">
          <a:xfrm>
            <a:off x="5210007" y="1415999"/>
            <a:ext cx="5329360" cy="4680000"/>
          </a:xfrm>
          <a:prstGeom prst="rect">
            <a:avLst/>
          </a:prstGeom>
          <a:noFill/>
          <a:ln w="9525">
            <a:noFill/>
            <a:headEnd/>
            <a:tailEnd/>
          </a:ln>
        </p:spPr>
      </p:pic>
      <p:sp>
        <p:nvSpPr>
          <p:cNvPr id="6" name="Rectangle 5">
            <a:extLst>
              <a:ext uri="{FF2B5EF4-FFF2-40B4-BE49-F238E27FC236}">
                <a16:creationId xmlns:a16="http://schemas.microsoft.com/office/drawing/2014/main" id="{E4F94E41-7CB3-004A-97BD-06E275ED4E69}"/>
              </a:ext>
            </a:extLst>
          </p:cNvPr>
          <p:cNvSpPr/>
          <p:nvPr/>
        </p:nvSpPr>
        <p:spPr>
          <a:xfrm>
            <a:off x="249730" y="6097202"/>
            <a:ext cx="10289637" cy="584775"/>
          </a:xfrm>
          <a:prstGeom prst="rect">
            <a:avLst/>
          </a:prstGeom>
        </p:spPr>
        <p:txBody>
          <a:bodyPr wrap="square">
            <a:spAutoFit/>
          </a:bodyPr>
          <a:lstStyle/>
          <a:p>
            <a:pPr>
              <a:spcAft>
                <a:spcPts val="600"/>
              </a:spcAft>
            </a:pPr>
            <a:r>
              <a:rPr lang="en-US" sz="1600" i="1" dirty="0">
                <a:latin typeface="Cambria" panose="02040503050406030204" pitchFamily="18" charset="0"/>
                <a:ea typeface="Cambria" panose="02040503050406030204" pitchFamily="18" charset="0"/>
                <a:cs typeface="Times New Roman" panose="02020603050405020304" pitchFamily="18" charset="0"/>
              </a:rPr>
              <a:t>Figure 1ab. Scatter plots of the relationship between size and the other phenotypes per population in each generation separately. Phenotypic values have not been scaled.</a:t>
            </a:r>
          </a:p>
        </p:txBody>
      </p:sp>
    </p:spTree>
    <p:extLst>
      <p:ext uri="{BB962C8B-B14F-4D97-AF65-F5344CB8AC3E}">
        <p14:creationId xmlns:p14="http://schemas.microsoft.com/office/powerpoint/2010/main" val="3324639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EC12015-B859-294E-B816-0E8FF818D7D5}"/>
                  </a:ext>
                </a:extLst>
              </p:cNvPr>
              <p:cNvSpPr/>
              <p:nvPr/>
            </p:nvSpPr>
            <p:spPr>
              <a:xfrm>
                <a:off x="152400" y="469709"/>
                <a:ext cx="10986656" cy="584775"/>
              </a:xfrm>
              <a:prstGeom prst="rect">
                <a:avLst/>
              </a:prstGeom>
            </p:spPr>
            <p:txBody>
              <a:bodyPr wrap="square">
                <a:spAutoFit/>
              </a:bodyPr>
              <a:lstStyle/>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Predict what the mean </a:t>
                </a:r>
                <a14:m>
                  <m:oMath xmlns:m="http://schemas.openxmlformats.org/officeDocument/2006/math">
                    <m:func>
                      <m:funcPr>
                        <m:ctrlPr>
                          <a:rPr lang="sv-SE" sz="1600" b="0" i="1"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ctrlPr>
                      </m:funcPr>
                      <m:fName>
                        <m:r>
                          <m:rPr>
                            <m:sty m:val="p"/>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ln</m:t>
                        </m:r>
                      </m:fName>
                      <m:e>
                        <m:r>
                          <m:rPr>
                            <m:nor/>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weight</m:t>
                        </m:r>
                      </m:e>
                    </m:func>
                  </m:oMath>
                </a14:m>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 for snails in each tank would be at the overall mean size of snails (after scaling = -0.74) for the experiment (with associated standard error).</a:t>
                </a:r>
              </a:p>
            </p:txBody>
          </p:sp>
        </mc:Choice>
        <mc:Fallback xmlns="">
          <p:sp>
            <p:nvSpPr>
              <p:cNvPr id="2" name="Rectangle 1">
                <a:extLst>
                  <a:ext uri="{FF2B5EF4-FFF2-40B4-BE49-F238E27FC236}">
                    <a16:creationId xmlns:a16="http://schemas.microsoft.com/office/drawing/2014/main" id="{CEC12015-B859-294E-B816-0E8FF818D7D5}"/>
                  </a:ext>
                </a:extLst>
              </p:cNvPr>
              <p:cNvSpPr>
                <a:spLocks noRot="1" noChangeAspect="1" noMove="1" noResize="1" noEditPoints="1" noAdjustHandles="1" noChangeArrowheads="1" noChangeShapeType="1" noTextEdit="1"/>
              </p:cNvSpPr>
              <p:nvPr/>
            </p:nvSpPr>
            <p:spPr>
              <a:xfrm>
                <a:off x="152400" y="469709"/>
                <a:ext cx="10986656" cy="584775"/>
              </a:xfrm>
              <a:prstGeom prst="rect">
                <a:avLst/>
              </a:prstGeom>
              <a:blipFill>
                <a:blip r:embed="rId2"/>
                <a:stretch>
                  <a:fillRect l="-347" t="-2128" b="-1276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240432E-D213-7E43-B823-E17F257FC9ED}"/>
              </a:ext>
            </a:extLst>
          </p:cNvPr>
          <p:cNvPicPr>
            <a:picLocks noChangeAspect="1"/>
          </p:cNvPicPr>
          <p:nvPr/>
        </p:nvPicPr>
        <p:blipFill rotWithShape="1">
          <a:blip r:embed="rId3"/>
          <a:srcRect l="-146"/>
          <a:stretch/>
        </p:blipFill>
        <p:spPr>
          <a:xfrm>
            <a:off x="7329056" y="2374773"/>
            <a:ext cx="4506580" cy="3600000"/>
          </a:xfrm>
          <a:prstGeom prst="rect">
            <a:avLst/>
          </a:prstGeom>
        </p:spPr>
      </p:pic>
      <p:pic>
        <p:nvPicPr>
          <p:cNvPr id="8" name="Picture 7">
            <a:extLst>
              <a:ext uri="{FF2B5EF4-FFF2-40B4-BE49-F238E27FC236}">
                <a16:creationId xmlns:a16="http://schemas.microsoft.com/office/drawing/2014/main" id="{703A6AF7-9ED5-7644-9A06-C787363A3FCC}"/>
              </a:ext>
            </a:extLst>
          </p:cNvPr>
          <p:cNvPicPr>
            <a:picLocks noChangeAspect="1"/>
          </p:cNvPicPr>
          <p:nvPr/>
        </p:nvPicPr>
        <p:blipFill>
          <a:blip r:embed="rId4"/>
          <a:stretch>
            <a:fillRect/>
          </a:stretch>
        </p:blipFill>
        <p:spPr>
          <a:xfrm>
            <a:off x="0" y="998012"/>
            <a:ext cx="6750000" cy="5400000"/>
          </a:xfrm>
          <a:prstGeom prst="rect">
            <a:avLst/>
          </a:prstGeom>
        </p:spPr>
      </p:pic>
      <p:sp>
        <p:nvSpPr>
          <p:cNvPr id="9" name="Rectangle 8">
            <a:extLst>
              <a:ext uri="{FF2B5EF4-FFF2-40B4-BE49-F238E27FC236}">
                <a16:creationId xmlns:a16="http://schemas.microsoft.com/office/drawing/2014/main" id="{50204EB6-1643-414D-AF5D-9AF0BC1E6030}"/>
              </a:ext>
            </a:extLst>
          </p:cNvPr>
          <p:cNvSpPr/>
          <p:nvPr/>
        </p:nvSpPr>
        <p:spPr>
          <a:xfrm>
            <a:off x="7329056" y="5974773"/>
            <a:ext cx="3970745" cy="430887"/>
          </a:xfrm>
          <a:prstGeom prst="rect">
            <a:avLst/>
          </a:prstGeom>
        </p:spPr>
        <p:txBody>
          <a:bodyPr wrap="square">
            <a:spAutoFit/>
          </a:bodyPr>
          <a:lstStyle/>
          <a:p>
            <a:r>
              <a:rPr lang="en-US" sz="1100" i="1" dirty="0">
                <a:latin typeface="Cambria" panose="02040503050406030204" pitchFamily="18" charset="0"/>
                <a:ea typeface="Cambria" panose="02040503050406030204" pitchFamily="18" charset="0"/>
                <a:cs typeface="Times New Roman" panose="02020603050405020304" pitchFamily="18" charset="0"/>
              </a:rPr>
              <a:t>Figure 2. Boxplot of the scaled cube root of weight per generation and population. Phenotypic values have been scaled.</a:t>
            </a:r>
            <a:endParaRPr lang="en-GB" sz="1100" dirty="0"/>
          </a:p>
        </p:txBody>
      </p:sp>
      <p:sp>
        <p:nvSpPr>
          <p:cNvPr id="10" name="Rectangle 9">
            <a:extLst>
              <a:ext uri="{FF2B5EF4-FFF2-40B4-BE49-F238E27FC236}">
                <a16:creationId xmlns:a16="http://schemas.microsoft.com/office/drawing/2014/main" id="{6C792516-4E73-D743-9099-5EB3998B52E6}"/>
              </a:ext>
            </a:extLst>
          </p:cNvPr>
          <p:cNvSpPr/>
          <p:nvPr/>
        </p:nvSpPr>
        <p:spPr>
          <a:xfrm>
            <a:off x="152400" y="6325969"/>
            <a:ext cx="7176656"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Figure 4. Predicted phenotype and 95% CIs for each population using the best model fit and the overall mean size of snails for the experiment.</a:t>
            </a:r>
            <a:endParaRPr lang="en-GB" sz="1400" dirty="0"/>
          </a:p>
        </p:txBody>
      </p:sp>
      <p:sp>
        <p:nvSpPr>
          <p:cNvPr id="7" name="TextBox 6">
            <a:extLst>
              <a:ext uri="{FF2B5EF4-FFF2-40B4-BE49-F238E27FC236}">
                <a16:creationId xmlns:a16="http://schemas.microsoft.com/office/drawing/2014/main" id="{6D415541-198F-444F-AF45-A11C76FE7873}"/>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155745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3A6AF7-9ED5-7644-9A06-C787363A3FCC}"/>
              </a:ext>
            </a:extLst>
          </p:cNvPr>
          <p:cNvPicPr>
            <a:picLocks noChangeAspect="1"/>
          </p:cNvPicPr>
          <p:nvPr/>
        </p:nvPicPr>
        <p:blipFill>
          <a:blip r:embed="rId3"/>
          <a:stretch>
            <a:fillRect/>
          </a:stretch>
        </p:blipFill>
        <p:spPr>
          <a:xfrm>
            <a:off x="0" y="1009585"/>
            <a:ext cx="6750000" cy="5400000"/>
          </a:xfrm>
          <a:prstGeom prst="rect">
            <a:avLst/>
          </a:prstGeom>
        </p:spPr>
      </p:pic>
      <p:sp>
        <p:nvSpPr>
          <p:cNvPr id="10" name="Rectangle 9">
            <a:extLst>
              <a:ext uri="{FF2B5EF4-FFF2-40B4-BE49-F238E27FC236}">
                <a16:creationId xmlns:a16="http://schemas.microsoft.com/office/drawing/2014/main" id="{6C792516-4E73-D743-9099-5EB3998B52E6}"/>
              </a:ext>
            </a:extLst>
          </p:cNvPr>
          <p:cNvSpPr/>
          <p:nvPr/>
        </p:nvSpPr>
        <p:spPr>
          <a:xfrm>
            <a:off x="152400" y="6337542"/>
            <a:ext cx="7176656"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Figure 4. Predicted phenotype and 95% CIs for each population using the best model fit and the overall mean size of snails for the experiment.</a:t>
            </a:r>
            <a:endParaRPr lang="en-GB" sz="1400" dirty="0"/>
          </a:p>
        </p:txBody>
      </p:sp>
      <p:sp>
        <p:nvSpPr>
          <p:cNvPr id="3" name="Rectangle 2">
            <a:extLst>
              <a:ext uri="{FF2B5EF4-FFF2-40B4-BE49-F238E27FC236}">
                <a16:creationId xmlns:a16="http://schemas.microsoft.com/office/drawing/2014/main" id="{B55EB63E-9248-1846-B5BC-F670C3B5A80B}"/>
              </a:ext>
            </a:extLst>
          </p:cNvPr>
          <p:cNvSpPr/>
          <p:nvPr/>
        </p:nvSpPr>
        <p:spPr>
          <a:xfrm>
            <a:off x="6750000" y="1336279"/>
            <a:ext cx="5261378" cy="1815882"/>
          </a:xfrm>
          <a:prstGeom prst="rect">
            <a:avLst/>
          </a:prstGeom>
        </p:spPr>
        <p:txBody>
          <a:bodyPr wrap="square">
            <a:spAutoFit/>
          </a:bodyPr>
          <a:lstStyle/>
          <a:p>
            <a:r>
              <a:rPr lang="en-US" sz="1400" dirty="0">
                <a:solidFill>
                  <a:srgbClr val="0070C0"/>
                </a:solidFill>
                <a:latin typeface="Optima-Regular" panose="02000503060000020004" pitchFamily="2" charset="0"/>
              </a:rPr>
              <a:t>gen0 does still show a weak weight cline (and maybe there is even a hint of a cline in gen1 - so incomplete plasticity). At first sight, this is inconsistent with the analyses in slides 6 and 7. However, 'population' in those analyses had a lot of degrees of freedom (16 or 17?). This makes it hard to get a significant effect (i.e. it lacks power). What we see here is a clinal effect on population means (4 degrees of freedom at most - </a:t>
            </a:r>
            <a:r>
              <a:rPr lang="en-US" sz="1400" dirty="0" err="1">
                <a:solidFill>
                  <a:srgbClr val="0070C0"/>
                </a:solidFill>
                <a:latin typeface="Optima-Regular" panose="02000503060000020004" pitchFamily="2" charset="0"/>
              </a:rPr>
              <a:t>centre</a:t>
            </a:r>
            <a:r>
              <a:rPr lang="en-US" sz="1400" dirty="0">
                <a:solidFill>
                  <a:srgbClr val="0070C0"/>
                </a:solidFill>
                <a:latin typeface="Optima-Regular" panose="02000503060000020004" pitchFamily="2" charset="0"/>
              </a:rPr>
              <a:t>, width and end means). </a:t>
            </a:r>
            <a:endParaRPr lang="en-GB" sz="1400" dirty="0">
              <a:solidFill>
                <a:srgbClr val="0070C0"/>
              </a:solidFill>
            </a:endParaRPr>
          </a:p>
        </p:txBody>
      </p:sp>
      <p:sp>
        <p:nvSpPr>
          <p:cNvPr id="6" name="Rectangle 5">
            <a:extLst>
              <a:ext uri="{FF2B5EF4-FFF2-40B4-BE49-F238E27FC236}">
                <a16:creationId xmlns:a16="http://schemas.microsoft.com/office/drawing/2014/main" id="{E302CA11-4E78-3C43-9650-91C910BA06BD}"/>
              </a:ext>
            </a:extLst>
          </p:cNvPr>
          <p:cNvSpPr/>
          <p:nvPr/>
        </p:nvSpPr>
        <p:spPr>
          <a:xfrm>
            <a:off x="6750000" y="3784637"/>
            <a:ext cx="5193844" cy="1077218"/>
          </a:xfrm>
          <a:prstGeom prst="rect">
            <a:avLst/>
          </a:prstGeom>
        </p:spPr>
        <p:txBody>
          <a:bodyPr wrap="square">
            <a:spAutoFit/>
          </a:bodyPr>
          <a:lstStyle/>
          <a:p>
            <a:r>
              <a:rPr lang="en-US" sz="1600" dirty="0">
                <a:solidFill>
                  <a:srgbClr val="0070C0"/>
                </a:solidFill>
                <a:latin typeface="Optima-Regular" panose="02000503060000020004" pitchFamily="2" charset="0"/>
              </a:rPr>
              <a:t>Despite the strong and apparently invariant relationship between size and weight, it really looks like there is weight variation across the cline. I wonder how much of that is explained by thickness.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EC12015-B859-294E-B816-0E8FF818D7D5}"/>
                  </a:ext>
                </a:extLst>
              </p:cNvPr>
              <p:cNvSpPr/>
              <p:nvPr/>
            </p:nvSpPr>
            <p:spPr>
              <a:xfrm>
                <a:off x="152400" y="527584"/>
                <a:ext cx="10986656" cy="584775"/>
              </a:xfrm>
              <a:prstGeom prst="rect">
                <a:avLst/>
              </a:prstGeom>
            </p:spPr>
            <p:txBody>
              <a:bodyPr wrap="square">
                <a:spAutoFit/>
              </a:bodyPr>
              <a:lstStyle/>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Predict what the mean </a:t>
                </a:r>
                <a14:m>
                  <m:oMath xmlns:m="http://schemas.openxmlformats.org/officeDocument/2006/math">
                    <m:func>
                      <m:funcPr>
                        <m:ctrlPr>
                          <a:rPr lang="sv-SE" sz="1600" b="0" i="1"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ctrlPr>
                      </m:funcPr>
                      <m:fName>
                        <m:r>
                          <m:rPr>
                            <m:sty m:val="p"/>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ln</m:t>
                        </m:r>
                      </m:fName>
                      <m:e>
                        <m:r>
                          <m:rPr>
                            <m:nor/>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weight</m:t>
                        </m:r>
                      </m:e>
                    </m:func>
                  </m:oMath>
                </a14:m>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 for snails in each tank would be at the overall mean size of snails (after scaling = -0.74) for the experiment (with associated standard error).</a:t>
                </a:r>
              </a:p>
            </p:txBody>
          </p:sp>
        </mc:Choice>
        <mc:Fallback xmlns="">
          <p:sp>
            <p:nvSpPr>
              <p:cNvPr id="2" name="Rectangle 1">
                <a:extLst>
                  <a:ext uri="{FF2B5EF4-FFF2-40B4-BE49-F238E27FC236}">
                    <a16:creationId xmlns:a16="http://schemas.microsoft.com/office/drawing/2014/main" id="{CEC12015-B859-294E-B816-0E8FF818D7D5}"/>
                  </a:ext>
                </a:extLst>
              </p:cNvPr>
              <p:cNvSpPr>
                <a:spLocks noRot="1" noChangeAspect="1" noMove="1" noResize="1" noEditPoints="1" noAdjustHandles="1" noChangeArrowheads="1" noChangeShapeType="1" noTextEdit="1"/>
              </p:cNvSpPr>
              <p:nvPr/>
            </p:nvSpPr>
            <p:spPr>
              <a:xfrm>
                <a:off x="152400" y="527584"/>
                <a:ext cx="10986656" cy="584775"/>
              </a:xfrm>
              <a:prstGeom prst="rect">
                <a:avLst/>
              </a:prstGeom>
              <a:blipFill>
                <a:blip r:embed="rId4"/>
                <a:stretch>
                  <a:fillRect l="-347" t="-2128" b="-12766"/>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46FE77A-7986-EC49-8B2A-3CC08ECD314D}"/>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65473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D522B52-F5AB-E24E-B83C-88784E1153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6905"/>
            <a:ext cx="7560000" cy="6048000"/>
          </a:xfrm>
          <a:prstGeom prst="rect">
            <a:avLst/>
          </a:prstGeom>
        </p:spPr>
      </p:pic>
      <p:graphicFrame>
        <p:nvGraphicFramePr>
          <p:cNvPr id="3" name="Table 2">
            <a:extLst>
              <a:ext uri="{FF2B5EF4-FFF2-40B4-BE49-F238E27FC236}">
                <a16:creationId xmlns:a16="http://schemas.microsoft.com/office/drawing/2014/main" id="{79019333-5B3F-9644-A06C-A4F4584DDC77}"/>
              </a:ext>
            </a:extLst>
          </p:cNvPr>
          <p:cNvGraphicFramePr>
            <a:graphicFrameLocks noGrp="1"/>
          </p:cNvGraphicFramePr>
          <p:nvPr>
            <p:extLst>
              <p:ext uri="{D42A27DB-BD31-4B8C-83A1-F6EECF244321}">
                <p14:modId xmlns:p14="http://schemas.microsoft.com/office/powerpoint/2010/main" val="2364121546"/>
              </p:ext>
            </p:extLst>
          </p:nvPr>
        </p:nvGraphicFramePr>
        <p:xfrm>
          <a:off x="7760835" y="1463062"/>
          <a:ext cx="3466608" cy="2592000"/>
        </p:xfrm>
        <a:graphic>
          <a:graphicData uri="http://schemas.openxmlformats.org/drawingml/2006/table">
            <a:tbl>
              <a:tblPr firstRow="1" bandRow="1">
                <a:tableStyleId>{C083E6E3-FA7D-4D7B-A595-EF9225AFEA82}</a:tableStyleId>
              </a:tblPr>
              <a:tblGrid>
                <a:gridCol w="2678498">
                  <a:extLst>
                    <a:ext uri="{9D8B030D-6E8A-4147-A177-3AD203B41FA5}">
                      <a16:colId xmlns:a16="http://schemas.microsoft.com/office/drawing/2014/main" val="2976382767"/>
                    </a:ext>
                  </a:extLst>
                </a:gridCol>
                <a:gridCol w="788110">
                  <a:extLst>
                    <a:ext uri="{9D8B030D-6E8A-4147-A177-3AD203B41FA5}">
                      <a16:colId xmlns:a16="http://schemas.microsoft.com/office/drawing/2014/main" val="1940782505"/>
                    </a:ext>
                  </a:extLst>
                </a:gridCol>
              </a:tblGrid>
              <a:tr h="324000">
                <a:tc>
                  <a:txBody>
                    <a:bodyPr/>
                    <a:lstStyle/>
                    <a:p>
                      <a:r>
                        <a:rPr lang="en-GB" sz="1050" dirty="0">
                          <a:latin typeface="Monaco" pitchFamily="2" charset="77"/>
                        </a:rPr>
                        <a:t>Formula</a:t>
                      </a:r>
                    </a:p>
                  </a:txBody>
                  <a:tcPr/>
                </a:tc>
                <a:tc>
                  <a:txBody>
                    <a:bodyPr/>
                    <a:lstStyle/>
                    <a:p>
                      <a:r>
                        <a:rPr lang="en-GB" sz="1050" dirty="0">
                          <a:latin typeface="Monaco" pitchFamily="2" charset="77"/>
                        </a:rPr>
                        <a:t>AIC</a:t>
                      </a:r>
                    </a:p>
                  </a:txBody>
                  <a:tcPr/>
                </a:tc>
                <a:extLst>
                  <a:ext uri="{0D108BD9-81ED-4DB2-BD59-A6C34878D82A}">
                    <a16:rowId xmlns:a16="http://schemas.microsoft.com/office/drawing/2014/main" val="40196122"/>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481.42</a:t>
                      </a:r>
                    </a:p>
                  </a:txBody>
                  <a:tcPr/>
                </a:tc>
                <a:extLst>
                  <a:ext uri="{0D108BD9-81ED-4DB2-BD59-A6C34878D82A}">
                    <a16:rowId xmlns:a16="http://schemas.microsoft.com/office/drawing/2014/main" val="1775511966"/>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486.21</a:t>
                      </a:r>
                    </a:p>
                  </a:txBody>
                  <a:tcPr/>
                </a:tc>
                <a:extLst>
                  <a:ext uri="{0D108BD9-81ED-4DB2-BD59-A6C34878D82A}">
                    <a16:rowId xmlns:a16="http://schemas.microsoft.com/office/drawing/2014/main" val="2340377958"/>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496.14</a:t>
                      </a:r>
                    </a:p>
                  </a:txBody>
                  <a:tcPr/>
                </a:tc>
                <a:extLst>
                  <a:ext uri="{0D108BD9-81ED-4DB2-BD59-A6C34878D82A}">
                    <a16:rowId xmlns:a16="http://schemas.microsoft.com/office/drawing/2014/main" val="2200340968"/>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499.30</a:t>
                      </a:r>
                    </a:p>
                  </a:txBody>
                  <a:tcPr/>
                </a:tc>
                <a:extLst>
                  <a:ext uri="{0D108BD9-81ED-4DB2-BD59-A6C34878D82A}">
                    <a16:rowId xmlns:a16="http://schemas.microsoft.com/office/drawing/2014/main" val="924378161"/>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499.76</a:t>
                      </a:r>
                    </a:p>
                  </a:txBody>
                  <a:tcPr/>
                </a:tc>
                <a:extLst>
                  <a:ext uri="{0D108BD9-81ED-4DB2-BD59-A6C34878D82A}">
                    <a16:rowId xmlns:a16="http://schemas.microsoft.com/office/drawing/2014/main" val="2977788019"/>
                  </a:ext>
                </a:extLst>
              </a:tr>
              <a:tr h="324000">
                <a:tc>
                  <a:txBody>
                    <a:bodyPr/>
                    <a:lstStyle/>
                    <a:p>
                      <a:r>
                        <a:rPr lang="en-GB" sz="1050" dirty="0">
                          <a:latin typeface="Monaco" pitchFamily="2" charset="77"/>
                        </a:rPr>
                        <a:t>thick ~ size</a:t>
                      </a:r>
                    </a:p>
                  </a:txBody>
                  <a:tcPr/>
                </a:tc>
                <a:tc>
                  <a:txBody>
                    <a:bodyPr/>
                    <a:lstStyle/>
                    <a:p>
                      <a:r>
                        <a:rPr lang="en-GB" sz="1050" dirty="0">
                          <a:latin typeface="Monaco" pitchFamily="2" charset="77"/>
                        </a:rPr>
                        <a:t>504.13</a:t>
                      </a:r>
                    </a:p>
                  </a:txBody>
                  <a:tcPr/>
                </a:tc>
                <a:extLst>
                  <a:ext uri="{0D108BD9-81ED-4DB2-BD59-A6C34878D82A}">
                    <a16:rowId xmlns:a16="http://schemas.microsoft.com/office/drawing/2014/main" val="4254780811"/>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509.96</a:t>
                      </a:r>
                    </a:p>
                  </a:txBody>
                  <a:tcPr/>
                </a:tc>
                <a:extLst>
                  <a:ext uri="{0D108BD9-81ED-4DB2-BD59-A6C34878D82A}">
                    <a16:rowId xmlns:a16="http://schemas.microsoft.com/office/drawing/2014/main" val="4277322513"/>
                  </a:ext>
                </a:extLst>
              </a:tr>
            </a:tbl>
          </a:graphicData>
        </a:graphic>
      </p:graphicFrame>
      <p:sp>
        <p:nvSpPr>
          <p:cNvPr id="5" name="Rectangle 4">
            <a:extLst>
              <a:ext uri="{FF2B5EF4-FFF2-40B4-BE49-F238E27FC236}">
                <a16:creationId xmlns:a16="http://schemas.microsoft.com/office/drawing/2014/main" id="{87A755E9-0B2D-4A47-B53F-47464C5C2132}"/>
              </a:ext>
            </a:extLst>
          </p:cNvPr>
          <p:cNvSpPr/>
          <p:nvPr/>
        </p:nvSpPr>
        <p:spPr>
          <a:xfrm>
            <a:off x="4346599" y="6118574"/>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5a. Best model fit to the observed data of generation 0 parents after scaling.</a:t>
            </a:r>
            <a:endParaRPr lang="en-GB" dirty="0"/>
          </a:p>
        </p:txBody>
      </p:sp>
      <p:sp>
        <p:nvSpPr>
          <p:cNvPr id="8" name="Rectangle 7">
            <a:extLst>
              <a:ext uri="{FF2B5EF4-FFF2-40B4-BE49-F238E27FC236}">
                <a16:creationId xmlns:a16="http://schemas.microsoft.com/office/drawing/2014/main" id="{ADC691A1-0940-B547-BFEA-819458B14635}"/>
              </a:ext>
            </a:extLst>
          </p:cNvPr>
          <p:cNvSpPr/>
          <p:nvPr/>
        </p:nvSpPr>
        <p:spPr>
          <a:xfrm>
            <a:off x="7760835" y="878287"/>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2a. AIC of  the models fitted to the observed data of generation 0 parents after scaling.</a:t>
            </a:r>
            <a:endParaRPr lang="en-GB" sz="1600" dirty="0"/>
          </a:p>
        </p:txBody>
      </p:sp>
      <p:sp>
        <p:nvSpPr>
          <p:cNvPr id="9" name="TextBox 8">
            <a:extLst>
              <a:ext uri="{FF2B5EF4-FFF2-40B4-BE49-F238E27FC236}">
                <a16:creationId xmlns:a16="http://schemas.microsoft.com/office/drawing/2014/main" id="{19D03C3D-5670-784B-BD5A-2DC90CD8DFD9}"/>
              </a:ext>
            </a:extLst>
          </p:cNvPr>
          <p:cNvSpPr txBox="1"/>
          <p:nvPr/>
        </p:nvSpPr>
        <p:spPr>
          <a:xfrm>
            <a:off x="4084009" y="196770"/>
            <a:ext cx="1508746" cy="400110"/>
          </a:xfrm>
          <a:prstGeom prst="rect">
            <a:avLst/>
          </a:prstGeom>
          <a:noFill/>
        </p:spPr>
        <p:txBody>
          <a:bodyPr wrap="none" rtlCol="0">
            <a:spAutoFit/>
          </a:bodyPr>
          <a:lstStyle/>
          <a:p>
            <a:r>
              <a:rPr lang="en-GB" sz="2000" dirty="0">
                <a:latin typeface="Optima" panose="02000503060000020004" pitchFamily="2" charset="0"/>
              </a:rPr>
              <a:t>THICKNESS</a:t>
            </a:r>
          </a:p>
        </p:txBody>
      </p:sp>
    </p:spTree>
    <p:extLst>
      <p:ext uri="{BB962C8B-B14F-4D97-AF65-F5344CB8AC3E}">
        <p14:creationId xmlns:p14="http://schemas.microsoft.com/office/powerpoint/2010/main" val="195507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BA8B85F-3A53-F846-9C18-30CCD65B3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282" y="1059509"/>
            <a:ext cx="7200000" cy="5760000"/>
          </a:xfrm>
          <a:prstGeom prst="rect">
            <a:avLst/>
          </a:prstGeom>
        </p:spPr>
      </p:pic>
      <p:sp>
        <p:nvSpPr>
          <p:cNvPr id="5" name="Rectangle 4">
            <a:extLst>
              <a:ext uri="{FF2B5EF4-FFF2-40B4-BE49-F238E27FC236}">
                <a16:creationId xmlns:a16="http://schemas.microsoft.com/office/drawing/2014/main" id="{87A755E9-0B2D-4A47-B53F-47464C5C2132}"/>
              </a:ext>
            </a:extLst>
          </p:cNvPr>
          <p:cNvSpPr/>
          <p:nvPr/>
        </p:nvSpPr>
        <p:spPr>
          <a:xfrm>
            <a:off x="4346599" y="6222744"/>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5b. Best model fit to the observed data of generation 1 parents after scaling.</a:t>
            </a:r>
            <a:endParaRPr lang="en-GB" dirty="0"/>
          </a:p>
        </p:txBody>
      </p:sp>
      <p:graphicFrame>
        <p:nvGraphicFramePr>
          <p:cNvPr id="6" name="Table 5">
            <a:extLst>
              <a:ext uri="{FF2B5EF4-FFF2-40B4-BE49-F238E27FC236}">
                <a16:creationId xmlns:a16="http://schemas.microsoft.com/office/drawing/2014/main" id="{EA51FB43-2D24-FA40-9E6C-639D35AB0FBF}"/>
              </a:ext>
            </a:extLst>
          </p:cNvPr>
          <p:cNvGraphicFramePr>
            <a:graphicFrameLocks noGrp="1"/>
          </p:cNvGraphicFramePr>
          <p:nvPr>
            <p:extLst>
              <p:ext uri="{D42A27DB-BD31-4B8C-83A1-F6EECF244321}">
                <p14:modId xmlns:p14="http://schemas.microsoft.com/office/powerpoint/2010/main" val="3764725434"/>
              </p:ext>
            </p:extLst>
          </p:nvPr>
        </p:nvGraphicFramePr>
        <p:xfrm>
          <a:off x="7760835" y="1567232"/>
          <a:ext cx="3352240" cy="2592000"/>
        </p:xfrm>
        <a:graphic>
          <a:graphicData uri="http://schemas.openxmlformats.org/drawingml/2006/table">
            <a:tbl>
              <a:tblPr firstRow="1" bandRow="1">
                <a:tableStyleId>{C083E6E3-FA7D-4D7B-A595-EF9225AFEA82}</a:tableStyleId>
              </a:tblPr>
              <a:tblGrid>
                <a:gridCol w="2564130">
                  <a:extLst>
                    <a:ext uri="{9D8B030D-6E8A-4147-A177-3AD203B41FA5}">
                      <a16:colId xmlns:a16="http://schemas.microsoft.com/office/drawing/2014/main" val="2976382767"/>
                    </a:ext>
                  </a:extLst>
                </a:gridCol>
                <a:gridCol w="788110">
                  <a:extLst>
                    <a:ext uri="{9D8B030D-6E8A-4147-A177-3AD203B41FA5}">
                      <a16:colId xmlns:a16="http://schemas.microsoft.com/office/drawing/2014/main" val="1940782505"/>
                    </a:ext>
                  </a:extLst>
                </a:gridCol>
              </a:tblGrid>
              <a:tr h="324000">
                <a:tc>
                  <a:txBody>
                    <a:bodyPr/>
                    <a:lstStyle/>
                    <a:p>
                      <a:r>
                        <a:rPr lang="en-GB" sz="1050" dirty="0">
                          <a:latin typeface="Monaco" pitchFamily="2" charset="77"/>
                        </a:rPr>
                        <a:t>Formula</a:t>
                      </a:r>
                    </a:p>
                  </a:txBody>
                  <a:tcPr/>
                </a:tc>
                <a:tc>
                  <a:txBody>
                    <a:bodyPr/>
                    <a:lstStyle/>
                    <a:p>
                      <a:r>
                        <a:rPr lang="en-GB" sz="1050" dirty="0">
                          <a:latin typeface="Monaco" pitchFamily="2" charset="77"/>
                        </a:rPr>
                        <a:t>AIC</a:t>
                      </a:r>
                    </a:p>
                  </a:txBody>
                  <a:tcPr/>
                </a:tc>
                <a:extLst>
                  <a:ext uri="{0D108BD9-81ED-4DB2-BD59-A6C34878D82A}">
                    <a16:rowId xmlns:a16="http://schemas.microsoft.com/office/drawing/2014/main" val="40196122"/>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-57.53</a:t>
                      </a:r>
                    </a:p>
                  </a:txBody>
                  <a:tcPr/>
                </a:tc>
                <a:extLst>
                  <a:ext uri="{0D108BD9-81ED-4DB2-BD59-A6C34878D82A}">
                    <a16:rowId xmlns:a16="http://schemas.microsoft.com/office/drawing/2014/main" val="1775511966"/>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-52.83</a:t>
                      </a:r>
                    </a:p>
                  </a:txBody>
                  <a:tcPr/>
                </a:tc>
                <a:extLst>
                  <a:ext uri="{0D108BD9-81ED-4DB2-BD59-A6C34878D82A}">
                    <a16:rowId xmlns:a16="http://schemas.microsoft.com/office/drawing/2014/main" val="2340377958"/>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-45.47</a:t>
                      </a:r>
                    </a:p>
                  </a:txBody>
                  <a:tcPr/>
                </a:tc>
                <a:extLst>
                  <a:ext uri="{0D108BD9-81ED-4DB2-BD59-A6C34878D82A}">
                    <a16:rowId xmlns:a16="http://schemas.microsoft.com/office/drawing/2014/main" val="2200340968"/>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-9.91</a:t>
                      </a:r>
                    </a:p>
                  </a:txBody>
                  <a:tcPr/>
                </a:tc>
                <a:extLst>
                  <a:ext uri="{0D108BD9-81ED-4DB2-BD59-A6C34878D82A}">
                    <a16:rowId xmlns:a16="http://schemas.microsoft.com/office/drawing/2014/main" val="17787140"/>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26.10</a:t>
                      </a:r>
                    </a:p>
                  </a:txBody>
                  <a:tcPr/>
                </a:tc>
                <a:extLst>
                  <a:ext uri="{0D108BD9-81ED-4DB2-BD59-A6C34878D82A}">
                    <a16:rowId xmlns:a16="http://schemas.microsoft.com/office/drawing/2014/main" val="4003815363"/>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27.40</a:t>
                      </a:r>
                    </a:p>
                  </a:txBody>
                  <a:tcPr/>
                </a:tc>
                <a:extLst>
                  <a:ext uri="{0D108BD9-81ED-4DB2-BD59-A6C34878D82A}">
                    <a16:rowId xmlns:a16="http://schemas.microsoft.com/office/drawing/2014/main" val="924378161"/>
                  </a:ext>
                </a:extLst>
              </a:tr>
              <a:tr h="324000">
                <a:tc>
                  <a:txBody>
                    <a:bodyPr/>
                    <a:lstStyle/>
                    <a:p>
                      <a:r>
                        <a:rPr lang="en-GB" sz="1050" dirty="0">
                          <a:latin typeface="Monaco" pitchFamily="2" charset="77"/>
                        </a:rPr>
                        <a:t>thick ~ size</a:t>
                      </a:r>
                    </a:p>
                  </a:txBody>
                  <a:tcPr/>
                </a:tc>
                <a:tc>
                  <a:txBody>
                    <a:bodyPr/>
                    <a:lstStyle/>
                    <a:p>
                      <a:r>
                        <a:rPr lang="en-GB" sz="1050" dirty="0">
                          <a:latin typeface="Monaco" pitchFamily="2" charset="77"/>
                        </a:rPr>
                        <a:t>28.06</a:t>
                      </a:r>
                    </a:p>
                  </a:txBody>
                  <a:tcPr/>
                </a:tc>
                <a:extLst>
                  <a:ext uri="{0D108BD9-81ED-4DB2-BD59-A6C34878D82A}">
                    <a16:rowId xmlns:a16="http://schemas.microsoft.com/office/drawing/2014/main" val="4254780811"/>
                  </a:ext>
                </a:extLst>
              </a:tr>
            </a:tbl>
          </a:graphicData>
        </a:graphic>
      </p:graphicFrame>
      <p:sp>
        <p:nvSpPr>
          <p:cNvPr id="8" name="Rectangle 7">
            <a:extLst>
              <a:ext uri="{FF2B5EF4-FFF2-40B4-BE49-F238E27FC236}">
                <a16:creationId xmlns:a16="http://schemas.microsoft.com/office/drawing/2014/main" id="{202E785F-DF28-6142-B111-15258B45E173}"/>
              </a:ext>
            </a:extLst>
          </p:cNvPr>
          <p:cNvSpPr/>
          <p:nvPr/>
        </p:nvSpPr>
        <p:spPr>
          <a:xfrm>
            <a:off x="7760835" y="982457"/>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2b. AIC of  the models fitted to the observed data of generation 1 offspring after scaling.</a:t>
            </a:r>
            <a:endParaRPr lang="en-GB" sz="1600" dirty="0"/>
          </a:p>
        </p:txBody>
      </p:sp>
      <p:sp>
        <p:nvSpPr>
          <p:cNvPr id="10" name="TextBox 9">
            <a:extLst>
              <a:ext uri="{FF2B5EF4-FFF2-40B4-BE49-F238E27FC236}">
                <a16:creationId xmlns:a16="http://schemas.microsoft.com/office/drawing/2014/main" id="{656D2853-939D-4546-A1D1-C929AE2E7B3B}"/>
              </a:ext>
            </a:extLst>
          </p:cNvPr>
          <p:cNvSpPr txBox="1"/>
          <p:nvPr/>
        </p:nvSpPr>
        <p:spPr>
          <a:xfrm>
            <a:off x="4084009" y="196770"/>
            <a:ext cx="1508746" cy="400110"/>
          </a:xfrm>
          <a:prstGeom prst="rect">
            <a:avLst/>
          </a:prstGeom>
          <a:noFill/>
        </p:spPr>
        <p:txBody>
          <a:bodyPr wrap="none" rtlCol="0">
            <a:spAutoFit/>
          </a:bodyPr>
          <a:lstStyle/>
          <a:p>
            <a:r>
              <a:rPr lang="en-GB" sz="2000" dirty="0">
                <a:latin typeface="Optima" panose="02000503060000020004" pitchFamily="2" charset="0"/>
              </a:rPr>
              <a:t>THICKNESS</a:t>
            </a:r>
          </a:p>
        </p:txBody>
      </p:sp>
    </p:spTree>
    <p:extLst>
      <p:ext uri="{BB962C8B-B14F-4D97-AF65-F5344CB8AC3E}">
        <p14:creationId xmlns:p14="http://schemas.microsoft.com/office/powerpoint/2010/main" val="1243890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BAFEB26-D30E-8546-8B54-8EEFDD9F2846}"/>
              </a:ext>
            </a:extLst>
          </p:cNvPr>
          <p:cNvGraphicFramePr>
            <a:graphicFrameLocks noGrp="1"/>
          </p:cNvGraphicFramePr>
          <p:nvPr>
            <p:extLst>
              <p:ext uri="{D42A27DB-BD31-4B8C-83A1-F6EECF244321}">
                <p14:modId xmlns:p14="http://schemas.microsoft.com/office/powerpoint/2010/main" val="2792607125"/>
              </p:ext>
            </p:extLst>
          </p:nvPr>
        </p:nvGraphicFramePr>
        <p:xfrm>
          <a:off x="763213" y="2046573"/>
          <a:ext cx="4356000" cy="1152000"/>
        </p:xfrm>
        <a:graphic>
          <a:graphicData uri="http://schemas.openxmlformats.org/drawingml/2006/table">
            <a:tbl>
              <a:tblPr firstRow="1" bandRow="1">
                <a:tableStyleId>{8799B23B-EC83-4686-B30A-512413B5E67A}</a:tableStyleId>
              </a:tblPr>
              <a:tblGrid>
                <a:gridCol w="3464866">
                  <a:extLst>
                    <a:ext uri="{9D8B030D-6E8A-4147-A177-3AD203B41FA5}">
                      <a16:colId xmlns:a16="http://schemas.microsoft.com/office/drawing/2014/main" val="2976382767"/>
                    </a:ext>
                  </a:extLst>
                </a:gridCol>
                <a:gridCol w="891134">
                  <a:extLst>
                    <a:ext uri="{9D8B030D-6E8A-4147-A177-3AD203B41FA5}">
                      <a16:colId xmlns:a16="http://schemas.microsoft.com/office/drawing/2014/main" val="1940782505"/>
                    </a:ext>
                  </a:extLst>
                </a:gridCol>
              </a:tblGrid>
              <a:tr h="288000">
                <a:tc>
                  <a:txBody>
                    <a:bodyPr/>
                    <a:lstStyle/>
                    <a:p>
                      <a:r>
                        <a:rPr lang="en-GB" sz="1100" dirty="0">
                          <a:latin typeface="Monaco" pitchFamily="2" charset="77"/>
                        </a:rPr>
                        <a:t>Formula</a:t>
                      </a:r>
                    </a:p>
                  </a:txBody>
                  <a:tcPr marL="63817" marR="63817" marT="31906" marB="31906"/>
                </a:tc>
                <a:tc>
                  <a:txBody>
                    <a:bodyPr/>
                    <a:lstStyle/>
                    <a:p>
                      <a:r>
                        <a:rPr lang="en-GB" sz="1100" dirty="0">
                          <a:latin typeface="Monaco" pitchFamily="2" charset="77"/>
                        </a:rPr>
                        <a:t>AIC</a:t>
                      </a:r>
                    </a:p>
                  </a:txBody>
                  <a:tcPr marL="63817" marR="63817" marT="31906" marB="31906"/>
                </a:tc>
                <a:extLst>
                  <a:ext uri="{0D108BD9-81ED-4DB2-BD59-A6C34878D82A}">
                    <a16:rowId xmlns:a16="http://schemas.microsoft.com/office/drawing/2014/main" val="40196122"/>
                  </a:ext>
                </a:extLst>
              </a:tr>
              <a:tr h="288000">
                <a:tc>
                  <a:txBody>
                    <a:bodyPr/>
                    <a:lstStyle/>
                    <a:p>
                      <a:r>
                        <a:rPr lang="en-GB" sz="1100" dirty="0">
                          <a:latin typeface="Monaco" pitchFamily="2" charset="77"/>
                        </a:rPr>
                        <a:t>thick ~ size x population x generation</a:t>
                      </a:r>
                    </a:p>
                  </a:txBody>
                  <a:tcPr marL="63817" marR="63817" marT="31906" marB="31906"/>
                </a:tc>
                <a:tc>
                  <a:txBody>
                    <a:bodyPr/>
                    <a:lstStyle/>
                    <a:p>
                      <a:r>
                        <a:rPr lang="en-GB" sz="1100" dirty="0">
                          <a:latin typeface="Monaco" pitchFamily="2" charset="77"/>
                        </a:rPr>
                        <a:t>669.1503</a:t>
                      </a:r>
                    </a:p>
                  </a:txBody>
                  <a:tcPr marL="63817" marR="63817" marT="31906" marB="31906"/>
                </a:tc>
                <a:extLst>
                  <a:ext uri="{0D108BD9-81ED-4DB2-BD59-A6C34878D82A}">
                    <a16:rowId xmlns:a16="http://schemas.microsoft.com/office/drawing/2014/main" val="4277322513"/>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thick ~ size x generation</a:t>
                      </a:r>
                    </a:p>
                  </a:txBody>
                  <a:tcPr marL="63817" marR="63817" marT="31906" marB="31906"/>
                </a:tc>
                <a:tc>
                  <a:txBody>
                    <a:bodyPr/>
                    <a:lstStyle/>
                    <a:p>
                      <a:r>
                        <a:rPr lang="en-GB" sz="1100" dirty="0">
                          <a:latin typeface="Monaco" pitchFamily="2" charset="77"/>
                        </a:rPr>
                        <a:t>743.4834</a:t>
                      </a:r>
                    </a:p>
                  </a:txBody>
                  <a:tcPr marL="63817" marR="63817" marT="31906" marB="31906"/>
                </a:tc>
                <a:extLst>
                  <a:ext uri="{0D108BD9-81ED-4DB2-BD59-A6C34878D82A}">
                    <a16:rowId xmlns:a16="http://schemas.microsoft.com/office/drawing/2014/main" val="1235962308"/>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thick ~ size x population</a:t>
                      </a:r>
                    </a:p>
                  </a:txBody>
                  <a:tcPr marL="63817" marR="63817" marT="31906" marB="31906"/>
                </a:tc>
                <a:tc>
                  <a:txBody>
                    <a:bodyPr/>
                    <a:lstStyle/>
                    <a:p>
                      <a:r>
                        <a:rPr lang="en-GB" sz="1100" dirty="0">
                          <a:latin typeface="Monaco" pitchFamily="2" charset="77"/>
                        </a:rPr>
                        <a:t>754.1876</a:t>
                      </a:r>
                    </a:p>
                  </a:txBody>
                  <a:tcPr marL="63817" marR="63817" marT="31906" marB="31906"/>
                </a:tc>
                <a:extLst>
                  <a:ext uri="{0D108BD9-81ED-4DB2-BD59-A6C34878D82A}">
                    <a16:rowId xmlns:a16="http://schemas.microsoft.com/office/drawing/2014/main" val="3525597765"/>
                  </a:ext>
                </a:extLst>
              </a:tr>
            </a:tbl>
          </a:graphicData>
        </a:graphic>
      </p:graphicFrame>
      <p:sp>
        <p:nvSpPr>
          <p:cNvPr id="5" name="Rectangle 4">
            <a:extLst>
              <a:ext uri="{FF2B5EF4-FFF2-40B4-BE49-F238E27FC236}">
                <a16:creationId xmlns:a16="http://schemas.microsoft.com/office/drawing/2014/main" id="{BF0C781C-0C20-F645-A8D5-60B021834170}"/>
              </a:ext>
            </a:extLst>
          </p:cNvPr>
          <p:cNvSpPr/>
          <p:nvPr/>
        </p:nvSpPr>
        <p:spPr>
          <a:xfrm>
            <a:off x="6233035" y="6131353"/>
            <a:ext cx="5760000"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Figure 5c. Best model fit to the observed data with all samples combined after scaling. Showing only the generation effect.</a:t>
            </a:r>
            <a:endParaRPr lang="en-GB" sz="1600" dirty="0"/>
          </a:p>
        </p:txBody>
      </p:sp>
      <p:pic>
        <p:nvPicPr>
          <p:cNvPr id="7" name="Graphic 6">
            <a:extLst>
              <a:ext uri="{FF2B5EF4-FFF2-40B4-BE49-F238E27FC236}">
                <a16:creationId xmlns:a16="http://schemas.microsoft.com/office/drawing/2014/main" id="{C9C861FB-D30E-E54E-99C2-C6FAE0F240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3035" y="1523353"/>
            <a:ext cx="5760000" cy="4608000"/>
          </a:xfrm>
          <a:prstGeom prst="rect">
            <a:avLst/>
          </a:prstGeom>
        </p:spPr>
      </p:pic>
      <p:sp>
        <p:nvSpPr>
          <p:cNvPr id="8" name="TextBox 7">
            <a:extLst>
              <a:ext uri="{FF2B5EF4-FFF2-40B4-BE49-F238E27FC236}">
                <a16:creationId xmlns:a16="http://schemas.microsoft.com/office/drawing/2014/main" id="{F0AE90F2-F6F1-6242-8736-76484C598A76}"/>
              </a:ext>
            </a:extLst>
          </p:cNvPr>
          <p:cNvSpPr txBox="1"/>
          <p:nvPr/>
        </p:nvSpPr>
        <p:spPr>
          <a:xfrm>
            <a:off x="4084009" y="196770"/>
            <a:ext cx="1508746" cy="400110"/>
          </a:xfrm>
          <a:prstGeom prst="rect">
            <a:avLst/>
          </a:prstGeom>
          <a:noFill/>
        </p:spPr>
        <p:txBody>
          <a:bodyPr wrap="none" rtlCol="0">
            <a:spAutoFit/>
          </a:bodyPr>
          <a:lstStyle/>
          <a:p>
            <a:r>
              <a:rPr lang="en-GB" sz="2000" dirty="0">
                <a:latin typeface="Optima" panose="02000503060000020004" pitchFamily="2" charset="0"/>
              </a:rPr>
              <a:t>THICKNESS</a:t>
            </a:r>
          </a:p>
        </p:txBody>
      </p:sp>
      <p:sp>
        <p:nvSpPr>
          <p:cNvPr id="10" name="Rectangle 9">
            <a:extLst>
              <a:ext uri="{FF2B5EF4-FFF2-40B4-BE49-F238E27FC236}">
                <a16:creationId xmlns:a16="http://schemas.microsoft.com/office/drawing/2014/main" id="{E915B8E4-A530-9847-8E0C-243D2C3DFA04}"/>
              </a:ext>
            </a:extLst>
          </p:cNvPr>
          <p:cNvSpPr/>
          <p:nvPr/>
        </p:nvSpPr>
        <p:spPr>
          <a:xfrm>
            <a:off x="688048" y="1523353"/>
            <a:ext cx="4431165"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Table 2c. AIC of  the models fitted to the observed data with all samples combined after scaling.</a:t>
            </a:r>
            <a:endParaRPr lang="en-GB" sz="1400" dirty="0"/>
          </a:p>
        </p:txBody>
      </p:sp>
      <p:sp>
        <p:nvSpPr>
          <p:cNvPr id="2" name="TextBox 1">
            <a:extLst>
              <a:ext uri="{FF2B5EF4-FFF2-40B4-BE49-F238E27FC236}">
                <a16:creationId xmlns:a16="http://schemas.microsoft.com/office/drawing/2014/main" id="{B5AF5314-F004-C84D-8819-5EC40639C619}"/>
              </a:ext>
            </a:extLst>
          </p:cNvPr>
          <p:cNvSpPr txBox="1"/>
          <p:nvPr/>
        </p:nvSpPr>
        <p:spPr>
          <a:xfrm>
            <a:off x="688048" y="876482"/>
            <a:ext cx="6347507" cy="369332"/>
          </a:xfrm>
          <a:prstGeom prst="rect">
            <a:avLst/>
          </a:prstGeom>
          <a:noFill/>
        </p:spPr>
        <p:txBody>
          <a:bodyPr wrap="none" rtlCol="0">
            <a:spAutoFit/>
          </a:bodyPr>
          <a:lstStyle/>
          <a:p>
            <a:r>
              <a:rPr lang="en-GB" dirty="0">
                <a:latin typeface="Optima" panose="02000503060000020004" pitchFamily="2" charset="0"/>
              </a:rPr>
              <a:t>Comparison between slopes of generation 0 and generation 1.</a:t>
            </a:r>
          </a:p>
        </p:txBody>
      </p:sp>
    </p:spTree>
    <p:extLst>
      <p:ext uri="{BB962C8B-B14F-4D97-AF65-F5344CB8AC3E}">
        <p14:creationId xmlns:p14="http://schemas.microsoft.com/office/powerpoint/2010/main" val="333429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56BBB8-FD66-694D-B094-97CA5F95F916}"/>
              </a:ext>
            </a:extLst>
          </p:cNvPr>
          <p:cNvSpPr/>
          <p:nvPr/>
        </p:nvSpPr>
        <p:spPr>
          <a:xfrm>
            <a:off x="541991" y="2644170"/>
            <a:ext cx="11108018" cy="1569660"/>
          </a:xfrm>
          <a:prstGeom prst="rect">
            <a:avLst/>
          </a:prstGeom>
        </p:spPr>
        <p:txBody>
          <a:bodyPr wrap="square">
            <a:spAutoFit/>
          </a:bodyPr>
          <a:lstStyle/>
          <a:p>
            <a:r>
              <a:rPr lang="en-US" sz="2400" dirty="0">
                <a:latin typeface="Optima-Regular" panose="02000503060000020004" pitchFamily="2" charset="0"/>
              </a:rPr>
              <a:t>If weight variation that is not accounted for by size is mainly caused by variation in thickness, then the results for weight and thickness should be very similar after size effects have been removed. You could look at this with simple correlations of the adjusted means (Fig. 6a-b) and regression coefficients (Table 3a-b). </a:t>
            </a:r>
            <a:endParaRPr lang="en-GB" sz="2400" dirty="0"/>
          </a:p>
        </p:txBody>
      </p:sp>
    </p:spTree>
    <p:extLst>
      <p:ext uri="{BB962C8B-B14F-4D97-AF65-F5344CB8AC3E}">
        <p14:creationId xmlns:p14="http://schemas.microsoft.com/office/powerpoint/2010/main" val="362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632A98-F9E5-3A4D-9368-E819CFA91D18}"/>
              </a:ext>
            </a:extLst>
          </p:cNvPr>
          <p:cNvSpPr txBox="1"/>
          <p:nvPr/>
        </p:nvSpPr>
        <p:spPr>
          <a:xfrm>
            <a:off x="2650057" y="196770"/>
            <a:ext cx="6891887" cy="400110"/>
          </a:xfrm>
          <a:prstGeom prst="rect">
            <a:avLst/>
          </a:prstGeom>
          <a:noFill/>
        </p:spPr>
        <p:txBody>
          <a:bodyPr wrap="none" rtlCol="0">
            <a:spAutoFit/>
          </a:bodyPr>
          <a:lstStyle/>
          <a:p>
            <a:r>
              <a:rPr lang="en-GB" sz="2000" dirty="0">
                <a:latin typeface="Optima" panose="02000503060000020004" pitchFamily="2" charset="0"/>
              </a:rPr>
              <a:t>WEIGHT and THICKNESS: Correlation of the adjusted means</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43018CBA-7CD0-E446-B6C3-AFA478C3941B}"/>
                  </a:ext>
                </a:extLst>
              </p:cNvPr>
              <p:cNvSpPr/>
              <p:nvPr/>
            </p:nvSpPr>
            <p:spPr>
              <a:xfrm>
                <a:off x="182282" y="5346487"/>
                <a:ext cx="5666618" cy="1384995"/>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Figure 6a. Size-adjusted means of thickness and weight for each population of generation 0 parents.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and size is the overall mean size. Both phenotypes as well as size were scaled before model predictions. Correlation of the adjusted means between thickness and weight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𝑟</m:t>
                    </m:r>
                    <m:r>
                      <a:rPr lang="sv-SE" sz="1400" b="0" i="1" smtClean="0">
                        <a:latin typeface="Cambria Math" panose="02040503050406030204" pitchFamily="18" charset="0"/>
                        <a:ea typeface="Cambria" panose="02040503050406030204" pitchFamily="18" charset="0"/>
                        <a:cs typeface="Times New Roman" panose="02020603050405020304" pitchFamily="18" charset="0"/>
                      </a:rPr>
                      <m:t>=0.83</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a:t>
                </a:r>
              </a:p>
            </p:txBody>
          </p:sp>
        </mc:Choice>
        <mc:Fallback>
          <p:sp>
            <p:nvSpPr>
              <p:cNvPr id="12" name="Rectangle 11">
                <a:extLst>
                  <a:ext uri="{FF2B5EF4-FFF2-40B4-BE49-F238E27FC236}">
                    <a16:creationId xmlns:a16="http://schemas.microsoft.com/office/drawing/2014/main" id="{43018CBA-7CD0-E446-B6C3-AFA478C3941B}"/>
                  </a:ext>
                </a:extLst>
              </p:cNvPr>
              <p:cNvSpPr>
                <a:spLocks noRot="1" noChangeAspect="1" noMove="1" noResize="1" noEditPoints="1" noAdjustHandles="1" noChangeArrowheads="1" noChangeShapeType="1" noTextEdit="1"/>
              </p:cNvSpPr>
              <p:nvPr/>
            </p:nvSpPr>
            <p:spPr>
              <a:xfrm>
                <a:off x="182282" y="5346487"/>
                <a:ext cx="5666618" cy="1384995"/>
              </a:xfrm>
              <a:prstGeom prst="rect">
                <a:avLst/>
              </a:prstGeom>
              <a:blipFill>
                <a:blip r:embed="rId2"/>
                <a:stretch>
                  <a:fillRect l="-223" r="-223" b="-3636"/>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FC06FEE7-3F5B-7B4E-8DC8-61D975F00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0" y="736580"/>
            <a:ext cx="5760000" cy="46080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FC50DF-9F53-364C-9F42-CC2245EB0F06}"/>
                  </a:ext>
                </a:extLst>
              </p:cNvPr>
              <p:cNvSpPr txBox="1"/>
              <p:nvPr/>
            </p:nvSpPr>
            <p:spPr>
              <a:xfrm>
                <a:off x="2472686" y="4372807"/>
                <a:ext cx="10858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sv-SE" b="0" i="1" smtClean="0">
                          <a:latin typeface="Cambria Math" panose="02040503050406030204" pitchFamily="18" charset="0"/>
                        </a:rPr>
                        <m:t>𝑟</m:t>
                      </m:r>
                      <m:r>
                        <a:rPr lang="sv-SE" b="0" i="1" smtClean="0">
                          <a:latin typeface="Cambria Math" panose="02040503050406030204" pitchFamily="18" charset="0"/>
                        </a:rPr>
                        <m:t>=0.83</m:t>
                      </m:r>
                    </m:oMath>
                  </m:oMathPara>
                </a14:m>
                <a:endParaRPr lang="en-GB" dirty="0"/>
              </a:p>
            </p:txBody>
          </p:sp>
        </mc:Choice>
        <mc:Fallback>
          <p:sp>
            <p:nvSpPr>
              <p:cNvPr id="5" name="TextBox 4">
                <a:extLst>
                  <a:ext uri="{FF2B5EF4-FFF2-40B4-BE49-F238E27FC236}">
                    <a16:creationId xmlns:a16="http://schemas.microsoft.com/office/drawing/2014/main" id="{6FFC50DF-9F53-364C-9F42-CC2245EB0F06}"/>
                  </a:ext>
                </a:extLst>
              </p:cNvPr>
              <p:cNvSpPr txBox="1">
                <a:spLocks noRot="1" noChangeAspect="1" noMove="1" noResize="1" noEditPoints="1" noAdjustHandles="1" noChangeArrowheads="1" noChangeShapeType="1" noTextEdit="1"/>
              </p:cNvSpPr>
              <p:nvPr/>
            </p:nvSpPr>
            <p:spPr>
              <a:xfrm>
                <a:off x="2472686" y="4372807"/>
                <a:ext cx="1085810" cy="369332"/>
              </a:xfrm>
              <a:prstGeom prst="rect">
                <a:avLst/>
              </a:prstGeom>
              <a:blipFill>
                <a:blip r:embed="rId5"/>
                <a:stretch>
                  <a:fillRect/>
                </a:stretch>
              </a:blipFill>
            </p:spPr>
            <p:txBody>
              <a:bodyPr/>
              <a:lstStyle/>
              <a:p>
                <a:r>
                  <a:rPr lang="en-GB">
                    <a:noFill/>
                  </a:rPr>
                  <a:t> </a:t>
                </a:r>
              </a:p>
            </p:txBody>
          </p:sp>
        </mc:Fallback>
      </mc:AlternateContent>
      <p:pic>
        <p:nvPicPr>
          <p:cNvPr id="7" name="Graphic 6">
            <a:extLst>
              <a:ext uri="{FF2B5EF4-FFF2-40B4-BE49-F238E27FC236}">
                <a16:creationId xmlns:a16="http://schemas.microsoft.com/office/drawing/2014/main" id="{3BBF868F-452E-BF49-BF10-ADD6F199C2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736580"/>
            <a:ext cx="5760000" cy="4608000"/>
          </a:xfrm>
          <a:prstGeom prst="rect">
            <a:avLst/>
          </a:prstGeom>
        </p:spPr>
      </p:pic>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CAB91A29-8B6F-2E45-9158-48A08FB38B07}"/>
                  </a:ext>
                </a:extLst>
              </p:cNvPr>
              <p:cNvSpPr/>
              <p:nvPr/>
            </p:nvSpPr>
            <p:spPr>
              <a:xfrm>
                <a:off x="6189382" y="5344580"/>
                <a:ext cx="5666618" cy="1384995"/>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Figure 6b. Size-adjusted means of thickness and weight for each population of generation 1 offspring.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and size is the overall mean size. Both phenotypes as well as size were scaled before model predictions. Correlation of the adjusted means between thickness and weight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𝑟</m:t>
                    </m:r>
                    <m:r>
                      <a:rPr lang="sv-SE" sz="1400" b="0" i="1" smtClean="0">
                        <a:latin typeface="Cambria Math" panose="02040503050406030204" pitchFamily="18" charset="0"/>
                        <a:ea typeface="Cambria" panose="02040503050406030204" pitchFamily="18" charset="0"/>
                        <a:cs typeface="Times New Roman" panose="02020603050405020304" pitchFamily="18" charset="0"/>
                      </a:rPr>
                      <m:t>=0.57</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a:t>
                </a:r>
              </a:p>
            </p:txBody>
          </p:sp>
        </mc:Choice>
        <mc:Fallback>
          <p:sp>
            <p:nvSpPr>
              <p:cNvPr id="13" name="Rectangle 12">
                <a:extLst>
                  <a:ext uri="{FF2B5EF4-FFF2-40B4-BE49-F238E27FC236}">
                    <a16:creationId xmlns:a16="http://schemas.microsoft.com/office/drawing/2014/main" id="{CAB91A29-8B6F-2E45-9158-48A08FB38B07}"/>
                  </a:ext>
                </a:extLst>
              </p:cNvPr>
              <p:cNvSpPr>
                <a:spLocks noRot="1" noChangeAspect="1" noMove="1" noResize="1" noEditPoints="1" noAdjustHandles="1" noChangeArrowheads="1" noChangeShapeType="1" noTextEdit="1"/>
              </p:cNvSpPr>
              <p:nvPr/>
            </p:nvSpPr>
            <p:spPr>
              <a:xfrm>
                <a:off x="6189382" y="5344580"/>
                <a:ext cx="5666618" cy="1384995"/>
              </a:xfrm>
              <a:prstGeom prst="rect">
                <a:avLst/>
              </a:prstGeom>
              <a:blipFill>
                <a:blip r:embed="rId8"/>
                <a:stretch>
                  <a:fillRect l="-223" r="-223" b="-363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F3FDF92-86C0-7541-8D53-AE650EFE22D6}"/>
                  </a:ext>
                </a:extLst>
              </p:cNvPr>
              <p:cNvSpPr txBox="1"/>
              <p:nvPr/>
            </p:nvSpPr>
            <p:spPr>
              <a:xfrm>
                <a:off x="8433095" y="4372807"/>
                <a:ext cx="10858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sv-SE" b="0" i="1" smtClean="0">
                          <a:latin typeface="Cambria Math" panose="02040503050406030204" pitchFamily="18" charset="0"/>
                        </a:rPr>
                        <m:t>𝑟</m:t>
                      </m:r>
                      <m:r>
                        <a:rPr lang="sv-SE" b="0" i="1" smtClean="0">
                          <a:latin typeface="Cambria Math" panose="02040503050406030204" pitchFamily="18" charset="0"/>
                        </a:rPr>
                        <m:t>=0.57</m:t>
                      </m:r>
                    </m:oMath>
                  </m:oMathPara>
                </a14:m>
                <a:endParaRPr lang="en-GB" dirty="0"/>
              </a:p>
            </p:txBody>
          </p:sp>
        </mc:Choice>
        <mc:Fallback>
          <p:sp>
            <p:nvSpPr>
              <p:cNvPr id="14" name="TextBox 13">
                <a:extLst>
                  <a:ext uri="{FF2B5EF4-FFF2-40B4-BE49-F238E27FC236}">
                    <a16:creationId xmlns:a16="http://schemas.microsoft.com/office/drawing/2014/main" id="{9F3FDF92-86C0-7541-8D53-AE650EFE22D6}"/>
                  </a:ext>
                </a:extLst>
              </p:cNvPr>
              <p:cNvSpPr txBox="1">
                <a:spLocks noRot="1" noChangeAspect="1" noMove="1" noResize="1" noEditPoints="1" noAdjustHandles="1" noChangeArrowheads="1" noChangeShapeType="1" noTextEdit="1"/>
              </p:cNvSpPr>
              <p:nvPr/>
            </p:nvSpPr>
            <p:spPr>
              <a:xfrm>
                <a:off x="8433095" y="4372807"/>
                <a:ext cx="1085810" cy="369332"/>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48446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632A98-F9E5-3A4D-9368-E819CFA91D18}"/>
              </a:ext>
            </a:extLst>
          </p:cNvPr>
          <p:cNvSpPr txBox="1"/>
          <p:nvPr/>
        </p:nvSpPr>
        <p:spPr>
          <a:xfrm>
            <a:off x="2288579" y="196770"/>
            <a:ext cx="7614842" cy="400110"/>
          </a:xfrm>
          <a:prstGeom prst="rect">
            <a:avLst/>
          </a:prstGeom>
          <a:noFill/>
        </p:spPr>
        <p:txBody>
          <a:bodyPr wrap="none" rtlCol="0">
            <a:spAutoFit/>
          </a:bodyPr>
          <a:lstStyle/>
          <a:p>
            <a:r>
              <a:rPr lang="en-GB" sz="2000" dirty="0">
                <a:latin typeface="Optima" panose="02000503060000020004" pitchFamily="2" charset="0"/>
              </a:rPr>
              <a:t>WEIGHT and THICKNESS: Correlation of the regression coefficients</a:t>
            </a:r>
          </a:p>
        </p:txBody>
      </p:sp>
      <p:graphicFrame>
        <p:nvGraphicFramePr>
          <p:cNvPr id="2" name="Table 1">
            <a:extLst>
              <a:ext uri="{FF2B5EF4-FFF2-40B4-BE49-F238E27FC236}">
                <a16:creationId xmlns:a16="http://schemas.microsoft.com/office/drawing/2014/main" id="{6B7525F6-00E3-A84C-9ACA-0C97B0C60FD7}"/>
              </a:ext>
            </a:extLst>
          </p:cNvPr>
          <p:cNvGraphicFramePr>
            <a:graphicFrameLocks noGrp="1"/>
          </p:cNvGraphicFramePr>
          <p:nvPr/>
        </p:nvGraphicFramePr>
        <p:xfrm>
          <a:off x="344330" y="2340470"/>
          <a:ext cx="3139650" cy="4343400"/>
        </p:xfrm>
        <a:graphic>
          <a:graphicData uri="http://schemas.openxmlformats.org/drawingml/2006/table">
            <a:tbl>
              <a:tblPr firstRow="1" bandRow="1">
                <a:tableStyleId>{8799B23B-EC83-4686-B30A-512413B5E67A}</a:tableStyleId>
              </a:tblPr>
              <a:tblGrid>
                <a:gridCol w="1046550">
                  <a:extLst>
                    <a:ext uri="{9D8B030D-6E8A-4147-A177-3AD203B41FA5}">
                      <a16:colId xmlns:a16="http://schemas.microsoft.com/office/drawing/2014/main" val="3045122976"/>
                    </a:ext>
                  </a:extLst>
                </a:gridCol>
                <a:gridCol w="1046550">
                  <a:extLst>
                    <a:ext uri="{9D8B030D-6E8A-4147-A177-3AD203B41FA5}">
                      <a16:colId xmlns:a16="http://schemas.microsoft.com/office/drawing/2014/main" val="2307360086"/>
                    </a:ext>
                  </a:extLst>
                </a:gridCol>
                <a:gridCol w="1046550">
                  <a:extLst>
                    <a:ext uri="{9D8B030D-6E8A-4147-A177-3AD203B41FA5}">
                      <a16:colId xmlns:a16="http://schemas.microsoft.com/office/drawing/2014/main" val="3895322792"/>
                    </a:ext>
                  </a:extLst>
                </a:gridCol>
              </a:tblGrid>
              <a:tr h="208657">
                <a:tc>
                  <a:txBody>
                    <a:bodyPr/>
                    <a:lstStyle/>
                    <a:p>
                      <a:r>
                        <a:rPr lang="en-GB" sz="900" dirty="0">
                          <a:latin typeface="Monaco" pitchFamily="2" charset="77"/>
                        </a:rPr>
                        <a:t>Parameter</a:t>
                      </a:r>
                    </a:p>
                  </a:txBody>
                  <a:tcPr/>
                </a:tc>
                <a:tc>
                  <a:txBody>
                    <a:bodyPr/>
                    <a:lstStyle/>
                    <a:p>
                      <a:r>
                        <a:rPr lang="en-GB" sz="900" dirty="0">
                          <a:latin typeface="Monaco" pitchFamily="2" charset="77"/>
                        </a:rPr>
                        <a:t>Thickness</a:t>
                      </a:r>
                    </a:p>
                  </a:txBody>
                  <a:tcPr/>
                </a:tc>
                <a:tc>
                  <a:txBody>
                    <a:bodyPr/>
                    <a:lstStyle/>
                    <a:p>
                      <a:r>
                        <a:rPr lang="en-GB" sz="900" dirty="0">
                          <a:latin typeface="Monaco" pitchFamily="2" charset="77"/>
                        </a:rPr>
                        <a:t>Weight</a:t>
                      </a:r>
                    </a:p>
                  </a:txBody>
                  <a:tcPr/>
                </a:tc>
                <a:extLst>
                  <a:ext uri="{0D108BD9-81ED-4DB2-BD59-A6C34878D82A}">
                    <a16:rowId xmlns:a16="http://schemas.microsoft.com/office/drawing/2014/main" val="2786723602"/>
                  </a:ext>
                </a:extLst>
              </a:tr>
              <a:tr h="208657">
                <a:tc>
                  <a:txBody>
                    <a:bodyPr/>
                    <a:lstStyle/>
                    <a:p>
                      <a:r>
                        <a:rPr lang="en-GB" sz="900" dirty="0">
                          <a:latin typeface="Monaco" pitchFamily="2" charset="77"/>
                        </a:rPr>
                        <a:t>size</a:t>
                      </a:r>
                    </a:p>
                  </a:txBody>
                  <a:tcPr/>
                </a:tc>
                <a:tc>
                  <a:txBody>
                    <a:bodyPr/>
                    <a:lstStyle/>
                    <a:p>
                      <a:r>
                        <a:rPr lang="en-GB" sz="900" dirty="0">
                          <a:latin typeface="Monaco" pitchFamily="2" charset="77"/>
                        </a:rPr>
                        <a:t>0.44</a:t>
                      </a:r>
                    </a:p>
                  </a:txBody>
                  <a:tcPr/>
                </a:tc>
                <a:tc>
                  <a:txBody>
                    <a:bodyPr/>
                    <a:lstStyle/>
                    <a:p>
                      <a:r>
                        <a:rPr lang="en-GB" sz="900" dirty="0">
                          <a:latin typeface="Monaco" pitchFamily="2" charset="77"/>
                        </a:rPr>
                        <a:t>0.87</a:t>
                      </a:r>
                    </a:p>
                  </a:txBody>
                  <a:tcPr/>
                </a:tc>
                <a:extLst>
                  <a:ext uri="{0D108BD9-81ED-4DB2-BD59-A6C34878D82A}">
                    <a16:rowId xmlns:a16="http://schemas.microsoft.com/office/drawing/2014/main" val="2365399012"/>
                  </a:ext>
                </a:extLst>
              </a:tr>
              <a:tr h="208657">
                <a:tc>
                  <a:txBody>
                    <a:bodyPr/>
                    <a:lstStyle/>
                    <a:p>
                      <a:r>
                        <a:rPr lang="en-GB" sz="900" dirty="0">
                          <a:latin typeface="Monaco" pitchFamily="2" charset="77"/>
                        </a:rPr>
                        <a:t>size:B</a:t>
                      </a:r>
                    </a:p>
                  </a:txBody>
                  <a:tcPr/>
                </a:tc>
                <a:tc>
                  <a:txBody>
                    <a:bodyPr/>
                    <a:lstStyle/>
                    <a:p>
                      <a:r>
                        <a:rPr lang="en-GB" sz="900" dirty="0">
                          <a:latin typeface="Monaco" pitchFamily="2" charset="77"/>
                        </a:rPr>
                        <a:t>0.74</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3155851209"/>
                  </a:ext>
                </a:extLst>
              </a:tr>
              <a:tr h="208657">
                <a:tc>
                  <a:txBody>
                    <a:bodyPr/>
                    <a:lstStyle/>
                    <a:p>
                      <a:r>
                        <a:rPr lang="en-GB" sz="900" dirty="0">
                          <a:latin typeface="Monaco" pitchFamily="2" charset="77"/>
                        </a:rPr>
                        <a:t>size:C</a:t>
                      </a:r>
                    </a:p>
                  </a:txBody>
                  <a:tcPr/>
                </a:tc>
                <a:tc>
                  <a:txBody>
                    <a:bodyPr/>
                    <a:lstStyle/>
                    <a:p>
                      <a:r>
                        <a:rPr lang="en-GB" sz="900" dirty="0">
                          <a:latin typeface="Monaco" pitchFamily="2" charset="77"/>
                        </a:rPr>
                        <a:t>-0.12</a:t>
                      </a:r>
                    </a:p>
                  </a:txBody>
                  <a:tcPr/>
                </a:tc>
                <a:tc>
                  <a:txBody>
                    <a:bodyPr/>
                    <a:lstStyle/>
                    <a:p>
                      <a:r>
                        <a:rPr lang="en-GB" sz="900" dirty="0">
                          <a:latin typeface="Monaco" pitchFamily="2" charset="77"/>
                        </a:rPr>
                        <a:t>-0.21</a:t>
                      </a:r>
                    </a:p>
                  </a:txBody>
                  <a:tcPr/>
                </a:tc>
                <a:extLst>
                  <a:ext uri="{0D108BD9-81ED-4DB2-BD59-A6C34878D82A}">
                    <a16:rowId xmlns:a16="http://schemas.microsoft.com/office/drawing/2014/main" val="1205979641"/>
                  </a:ext>
                </a:extLst>
              </a:tr>
              <a:tr h="208657">
                <a:tc>
                  <a:txBody>
                    <a:bodyPr/>
                    <a:lstStyle/>
                    <a:p>
                      <a:r>
                        <a:rPr lang="en-GB" sz="900" dirty="0">
                          <a:latin typeface="Monaco" pitchFamily="2" charset="77"/>
                        </a:rPr>
                        <a:t>size:D</a:t>
                      </a:r>
                    </a:p>
                  </a:txBody>
                  <a:tcPr/>
                </a:tc>
                <a:tc>
                  <a:txBody>
                    <a:bodyPr/>
                    <a:lstStyle/>
                    <a:p>
                      <a:r>
                        <a:rPr lang="en-GB" sz="900" dirty="0">
                          <a:latin typeface="Monaco" pitchFamily="2" charset="77"/>
                        </a:rPr>
                        <a:t>-0.46</a:t>
                      </a:r>
                    </a:p>
                  </a:txBody>
                  <a:tcPr/>
                </a:tc>
                <a:tc>
                  <a:txBody>
                    <a:bodyPr/>
                    <a:lstStyle/>
                    <a:p>
                      <a:r>
                        <a:rPr lang="en-GB" sz="900" dirty="0">
                          <a:latin typeface="Monaco" pitchFamily="2" charset="77"/>
                        </a:rPr>
                        <a:t>-0.29</a:t>
                      </a:r>
                    </a:p>
                  </a:txBody>
                  <a:tcPr/>
                </a:tc>
                <a:extLst>
                  <a:ext uri="{0D108BD9-81ED-4DB2-BD59-A6C34878D82A}">
                    <a16:rowId xmlns:a16="http://schemas.microsoft.com/office/drawing/2014/main" val="3766054643"/>
                  </a:ext>
                </a:extLst>
              </a:tr>
              <a:tr h="208657">
                <a:tc>
                  <a:txBody>
                    <a:bodyPr/>
                    <a:lstStyle/>
                    <a:p>
                      <a:r>
                        <a:rPr lang="en-GB" sz="900" dirty="0">
                          <a:latin typeface="Monaco" pitchFamily="2" charset="77"/>
                        </a:rPr>
                        <a:t>size:E</a:t>
                      </a:r>
                    </a:p>
                  </a:txBody>
                  <a:tcPr/>
                </a:tc>
                <a:tc>
                  <a:txBody>
                    <a:bodyPr/>
                    <a:lstStyle/>
                    <a:p>
                      <a:r>
                        <a:rPr lang="en-GB" sz="900" dirty="0">
                          <a:latin typeface="Monaco" pitchFamily="2" charset="77"/>
                        </a:rPr>
                        <a:t>0.20</a:t>
                      </a:r>
                    </a:p>
                  </a:txBody>
                  <a:tcPr/>
                </a:tc>
                <a:tc>
                  <a:txBody>
                    <a:bodyPr/>
                    <a:lstStyle/>
                    <a:p>
                      <a:r>
                        <a:rPr lang="en-GB" sz="900" dirty="0">
                          <a:latin typeface="Monaco" pitchFamily="2" charset="77"/>
                        </a:rPr>
                        <a:t>0.04</a:t>
                      </a:r>
                    </a:p>
                  </a:txBody>
                  <a:tcPr/>
                </a:tc>
                <a:extLst>
                  <a:ext uri="{0D108BD9-81ED-4DB2-BD59-A6C34878D82A}">
                    <a16:rowId xmlns:a16="http://schemas.microsoft.com/office/drawing/2014/main" val="448786614"/>
                  </a:ext>
                </a:extLst>
              </a:tr>
              <a:tr h="208657">
                <a:tc>
                  <a:txBody>
                    <a:bodyPr/>
                    <a:lstStyle/>
                    <a:p>
                      <a:r>
                        <a:rPr lang="en-GB" sz="900" dirty="0">
                          <a:latin typeface="Monaco" pitchFamily="2" charset="77"/>
                        </a:rPr>
                        <a:t>size:F</a:t>
                      </a:r>
                    </a:p>
                  </a:txBody>
                  <a:tcPr/>
                </a:tc>
                <a:tc>
                  <a:txBody>
                    <a:bodyPr/>
                    <a:lstStyle/>
                    <a:p>
                      <a:r>
                        <a:rPr lang="en-GB" sz="900" dirty="0">
                          <a:latin typeface="Monaco" pitchFamily="2" charset="77"/>
                        </a:rPr>
                        <a:t>0.45</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1570901998"/>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size:G</a:t>
                      </a:r>
                    </a:p>
                  </a:txBody>
                  <a:tcPr/>
                </a:tc>
                <a:tc>
                  <a:txBody>
                    <a:bodyPr/>
                    <a:lstStyle/>
                    <a:p>
                      <a:r>
                        <a:rPr lang="en-GB" sz="900" dirty="0">
                          <a:latin typeface="Monaco" pitchFamily="2" charset="77"/>
                        </a:rPr>
                        <a:t>0.27</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981377885"/>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size:H</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1486011672"/>
                  </a:ext>
                </a:extLst>
              </a:tr>
              <a:tr h="208657">
                <a:tc>
                  <a:txBody>
                    <a:bodyPr/>
                    <a:lstStyle/>
                    <a:p>
                      <a:r>
                        <a:rPr lang="en-GB" sz="900" dirty="0">
                          <a:latin typeface="Monaco" pitchFamily="2" charset="77"/>
                        </a:rPr>
                        <a:t>size:I</a:t>
                      </a:r>
                    </a:p>
                  </a:txBody>
                  <a:tcPr/>
                </a:tc>
                <a:tc>
                  <a:txBody>
                    <a:bodyPr/>
                    <a:lstStyle/>
                    <a:p>
                      <a:r>
                        <a:rPr lang="en-GB" sz="900" dirty="0">
                          <a:latin typeface="Monaco" pitchFamily="2" charset="77"/>
                        </a:rPr>
                        <a:t>0.39</a:t>
                      </a:r>
                    </a:p>
                  </a:txBody>
                  <a:tcPr/>
                </a:tc>
                <a:tc>
                  <a:txBody>
                    <a:bodyPr/>
                    <a:lstStyle/>
                    <a:p>
                      <a:r>
                        <a:rPr lang="en-GB" sz="900" dirty="0">
                          <a:latin typeface="Monaco" pitchFamily="2" charset="77"/>
                        </a:rPr>
                        <a:t>0.05</a:t>
                      </a:r>
                    </a:p>
                  </a:txBody>
                  <a:tcPr/>
                </a:tc>
                <a:extLst>
                  <a:ext uri="{0D108BD9-81ED-4DB2-BD59-A6C34878D82A}">
                    <a16:rowId xmlns:a16="http://schemas.microsoft.com/office/drawing/2014/main" val="2036593870"/>
                  </a:ext>
                </a:extLst>
              </a:tr>
              <a:tr h="208657">
                <a:tc>
                  <a:txBody>
                    <a:bodyPr/>
                    <a:lstStyle/>
                    <a:p>
                      <a:r>
                        <a:rPr lang="en-GB" sz="900" dirty="0">
                          <a:latin typeface="Monaco" pitchFamily="2" charset="77"/>
                        </a:rPr>
                        <a:t>size:J</a:t>
                      </a:r>
                    </a:p>
                  </a:txBody>
                  <a:tcPr/>
                </a:tc>
                <a:tc>
                  <a:txBody>
                    <a:bodyPr/>
                    <a:lstStyle/>
                    <a:p>
                      <a:r>
                        <a:rPr lang="en-GB" sz="900" dirty="0">
                          <a:latin typeface="Monaco" pitchFamily="2" charset="77"/>
                        </a:rPr>
                        <a:t>-0.08</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4194182864"/>
                  </a:ext>
                </a:extLst>
              </a:tr>
              <a:tr h="208657">
                <a:tc>
                  <a:txBody>
                    <a:bodyPr/>
                    <a:lstStyle/>
                    <a:p>
                      <a:r>
                        <a:rPr lang="en-GB" sz="900" dirty="0">
                          <a:latin typeface="Monaco" pitchFamily="2" charset="77"/>
                        </a:rPr>
                        <a:t>size:K</a:t>
                      </a:r>
                    </a:p>
                  </a:txBody>
                  <a:tcPr/>
                </a:tc>
                <a:tc>
                  <a:txBody>
                    <a:bodyPr/>
                    <a:lstStyle/>
                    <a:p>
                      <a:r>
                        <a:rPr lang="en-GB" sz="900" dirty="0">
                          <a:latin typeface="Monaco" pitchFamily="2" charset="77"/>
                        </a:rPr>
                        <a:t>-0.03</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59614952"/>
                  </a:ext>
                </a:extLst>
              </a:tr>
              <a:tr h="208657">
                <a:tc>
                  <a:txBody>
                    <a:bodyPr/>
                    <a:lstStyle/>
                    <a:p>
                      <a:r>
                        <a:rPr lang="en-GB" sz="900" dirty="0">
                          <a:latin typeface="Monaco" pitchFamily="2" charset="77"/>
                        </a:rPr>
                        <a:t>size:L</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-0.08</a:t>
                      </a:r>
                    </a:p>
                  </a:txBody>
                  <a:tcPr/>
                </a:tc>
                <a:extLst>
                  <a:ext uri="{0D108BD9-81ED-4DB2-BD59-A6C34878D82A}">
                    <a16:rowId xmlns:a16="http://schemas.microsoft.com/office/drawing/2014/main" val="1590316123"/>
                  </a:ext>
                </a:extLst>
              </a:tr>
              <a:tr h="208657">
                <a:tc>
                  <a:txBody>
                    <a:bodyPr/>
                    <a:lstStyle/>
                    <a:p>
                      <a:r>
                        <a:rPr lang="en-GB" sz="900" dirty="0">
                          <a:latin typeface="Monaco" pitchFamily="2" charset="77"/>
                        </a:rPr>
                        <a:t>size:M</a:t>
                      </a:r>
                    </a:p>
                  </a:txBody>
                  <a:tcPr/>
                </a:tc>
                <a:tc>
                  <a:txBody>
                    <a:bodyPr/>
                    <a:lstStyle/>
                    <a:p>
                      <a:r>
                        <a:rPr lang="en-GB" sz="900" dirty="0">
                          <a:latin typeface="Monaco" pitchFamily="2" charset="77"/>
                        </a:rPr>
                        <a:t>0.13</a:t>
                      </a:r>
                    </a:p>
                  </a:txBody>
                  <a:tcPr/>
                </a:tc>
                <a:tc>
                  <a:txBody>
                    <a:bodyPr/>
                    <a:lstStyle/>
                    <a:p>
                      <a:r>
                        <a:rPr lang="en-GB" sz="900" dirty="0">
                          <a:latin typeface="Monaco" pitchFamily="2" charset="77"/>
                        </a:rPr>
                        <a:t>0.15</a:t>
                      </a:r>
                    </a:p>
                  </a:txBody>
                  <a:tcPr/>
                </a:tc>
                <a:extLst>
                  <a:ext uri="{0D108BD9-81ED-4DB2-BD59-A6C34878D82A}">
                    <a16:rowId xmlns:a16="http://schemas.microsoft.com/office/drawing/2014/main" val="2416552853"/>
                  </a:ext>
                </a:extLst>
              </a:tr>
              <a:tr h="208657">
                <a:tc>
                  <a:txBody>
                    <a:bodyPr/>
                    <a:lstStyle/>
                    <a:p>
                      <a:r>
                        <a:rPr lang="en-GB" sz="900" dirty="0">
                          <a:latin typeface="Monaco" pitchFamily="2" charset="77"/>
                        </a:rPr>
                        <a:t>size:N</a:t>
                      </a:r>
                    </a:p>
                  </a:txBody>
                  <a:tcPr/>
                </a:tc>
                <a:tc>
                  <a:txBody>
                    <a:bodyPr/>
                    <a:lstStyle/>
                    <a:p>
                      <a:r>
                        <a:rPr lang="en-GB" sz="900" dirty="0">
                          <a:latin typeface="Monaco" pitchFamily="2" charset="77"/>
                        </a:rPr>
                        <a:t>0.54</a:t>
                      </a:r>
                    </a:p>
                  </a:txBody>
                  <a:tcPr/>
                </a:tc>
                <a:tc>
                  <a:txBody>
                    <a:bodyPr/>
                    <a:lstStyle/>
                    <a:p>
                      <a:r>
                        <a:rPr lang="en-GB" sz="900" dirty="0">
                          <a:latin typeface="Monaco" pitchFamily="2" charset="77"/>
                        </a:rPr>
                        <a:t>0.05</a:t>
                      </a:r>
                    </a:p>
                  </a:txBody>
                  <a:tcPr/>
                </a:tc>
                <a:extLst>
                  <a:ext uri="{0D108BD9-81ED-4DB2-BD59-A6C34878D82A}">
                    <a16:rowId xmlns:a16="http://schemas.microsoft.com/office/drawing/2014/main" val="1027617188"/>
                  </a:ext>
                </a:extLst>
              </a:tr>
              <a:tr h="208657">
                <a:tc>
                  <a:txBody>
                    <a:bodyPr/>
                    <a:lstStyle/>
                    <a:p>
                      <a:r>
                        <a:rPr lang="en-GB" sz="900" dirty="0">
                          <a:latin typeface="Monaco" pitchFamily="2" charset="77"/>
                        </a:rPr>
                        <a:t>size:O</a:t>
                      </a:r>
                    </a:p>
                  </a:txBody>
                  <a:tcPr/>
                </a:tc>
                <a:tc>
                  <a:txBody>
                    <a:bodyPr/>
                    <a:lstStyle/>
                    <a:p>
                      <a:r>
                        <a:rPr lang="en-GB" sz="900" dirty="0">
                          <a:latin typeface="Monaco" pitchFamily="2" charset="77"/>
                        </a:rPr>
                        <a:t>0.23</a:t>
                      </a:r>
                    </a:p>
                  </a:txBody>
                  <a:tcPr/>
                </a:tc>
                <a:tc>
                  <a:txBody>
                    <a:bodyPr/>
                    <a:lstStyle/>
                    <a:p>
                      <a:r>
                        <a:rPr lang="en-GB" sz="900" dirty="0">
                          <a:latin typeface="Monaco" pitchFamily="2" charset="77"/>
                        </a:rPr>
                        <a:t>0.16</a:t>
                      </a:r>
                    </a:p>
                  </a:txBody>
                  <a:tcPr/>
                </a:tc>
                <a:extLst>
                  <a:ext uri="{0D108BD9-81ED-4DB2-BD59-A6C34878D82A}">
                    <a16:rowId xmlns:a16="http://schemas.microsoft.com/office/drawing/2014/main" val="2973570734"/>
                  </a:ext>
                </a:extLst>
              </a:tr>
              <a:tr h="208657">
                <a:tc>
                  <a:txBody>
                    <a:bodyPr/>
                    <a:lstStyle/>
                    <a:p>
                      <a:r>
                        <a:rPr lang="en-GB" sz="900" dirty="0">
                          <a:latin typeface="Monaco" pitchFamily="2" charset="77"/>
                        </a:rPr>
                        <a:t>size:P</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0.17</a:t>
                      </a:r>
                    </a:p>
                  </a:txBody>
                  <a:tcPr/>
                </a:tc>
                <a:extLst>
                  <a:ext uri="{0D108BD9-81ED-4DB2-BD59-A6C34878D82A}">
                    <a16:rowId xmlns:a16="http://schemas.microsoft.com/office/drawing/2014/main" val="3876845811"/>
                  </a:ext>
                </a:extLst>
              </a:tr>
              <a:tr h="208657">
                <a:tc>
                  <a:txBody>
                    <a:bodyPr/>
                    <a:lstStyle/>
                    <a:p>
                      <a:r>
                        <a:rPr lang="en-GB" sz="900" dirty="0">
                          <a:latin typeface="Monaco" pitchFamily="2" charset="77"/>
                        </a:rPr>
                        <a:t>size:Q</a:t>
                      </a:r>
                    </a:p>
                  </a:txBody>
                  <a:tcPr/>
                </a:tc>
                <a:tc>
                  <a:txBody>
                    <a:bodyPr/>
                    <a:lstStyle/>
                    <a:p>
                      <a:r>
                        <a:rPr lang="en-GB" sz="900" dirty="0">
                          <a:latin typeface="Monaco" pitchFamily="2" charset="77"/>
                        </a:rPr>
                        <a:t>0.10</a:t>
                      </a:r>
                    </a:p>
                  </a:txBody>
                  <a:tcPr/>
                </a:tc>
                <a:tc>
                  <a:txBody>
                    <a:bodyPr/>
                    <a:lstStyle/>
                    <a:p>
                      <a:r>
                        <a:rPr lang="en-GB" sz="900" dirty="0">
                          <a:latin typeface="Monaco" pitchFamily="2" charset="77"/>
                        </a:rPr>
                        <a:t>0.00</a:t>
                      </a:r>
                    </a:p>
                  </a:txBody>
                  <a:tcPr/>
                </a:tc>
                <a:extLst>
                  <a:ext uri="{0D108BD9-81ED-4DB2-BD59-A6C34878D82A}">
                    <a16:rowId xmlns:a16="http://schemas.microsoft.com/office/drawing/2014/main" val="1200871695"/>
                  </a:ext>
                </a:extLst>
              </a:tr>
              <a:tr h="208657">
                <a:tc>
                  <a:txBody>
                    <a:bodyPr/>
                    <a:lstStyle/>
                    <a:p>
                      <a:r>
                        <a:rPr lang="en-GB" sz="900" dirty="0">
                          <a:latin typeface="Monaco" pitchFamily="2" charset="77"/>
                        </a:rPr>
                        <a:t>size:R</a:t>
                      </a:r>
                    </a:p>
                  </a:txBody>
                  <a:tcPr/>
                </a:tc>
                <a:tc>
                  <a:txBody>
                    <a:bodyPr/>
                    <a:lstStyle/>
                    <a:p>
                      <a:r>
                        <a:rPr lang="en-GB" sz="900" dirty="0">
                          <a:latin typeface="Monaco" pitchFamily="2" charset="77"/>
                        </a:rPr>
                        <a:t>0.41</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2683638563"/>
                  </a:ext>
                </a:extLst>
              </a:tr>
            </a:tbl>
          </a:graphicData>
        </a:graphic>
      </p:graphicFrame>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43018CBA-7CD0-E446-B6C3-AFA478C3941B}"/>
                  </a:ext>
                </a:extLst>
              </p:cNvPr>
              <p:cNvSpPr/>
              <p:nvPr/>
            </p:nvSpPr>
            <p:spPr>
              <a:xfrm>
                <a:off x="344330" y="736580"/>
                <a:ext cx="5003174" cy="1600438"/>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Table 3a. Estimates of the regression coefficients for thickness and weight.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Both phenotypes as well as size were scaled before model fitting. Only showing values of the regression coefficients with data from generation 0 parents. </a:t>
                </a:r>
                <a:r>
                  <a:rPr lang="en-US" sz="1400" b="1" i="1" dirty="0">
                    <a:latin typeface="Cambria" panose="02040503050406030204" pitchFamily="18" charset="0"/>
                    <a:ea typeface="Cambria" panose="02040503050406030204" pitchFamily="18" charset="0"/>
                    <a:cs typeface="Times New Roman" panose="02020603050405020304" pitchFamily="18" charset="0"/>
                  </a:rPr>
                  <a:t>Correlation is 0.43 and if the intercept and offsets are also included, the correlation is 0.56.</a:t>
                </a:r>
              </a:p>
            </p:txBody>
          </p:sp>
        </mc:Choice>
        <mc:Fallback>
          <p:sp>
            <p:nvSpPr>
              <p:cNvPr id="12" name="Rectangle 11">
                <a:extLst>
                  <a:ext uri="{FF2B5EF4-FFF2-40B4-BE49-F238E27FC236}">
                    <a16:creationId xmlns:a16="http://schemas.microsoft.com/office/drawing/2014/main" id="{43018CBA-7CD0-E446-B6C3-AFA478C3941B}"/>
                  </a:ext>
                </a:extLst>
              </p:cNvPr>
              <p:cNvSpPr>
                <a:spLocks noRot="1" noChangeAspect="1" noMove="1" noResize="1" noEditPoints="1" noAdjustHandles="1" noChangeArrowheads="1" noChangeShapeType="1" noTextEdit="1"/>
              </p:cNvSpPr>
              <p:nvPr/>
            </p:nvSpPr>
            <p:spPr>
              <a:xfrm>
                <a:off x="344330" y="736580"/>
                <a:ext cx="5003174" cy="1600438"/>
              </a:xfrm>
              <a:prstGeom prst="rect">
                <a:avLst/>
              </a:prstGeom>
              <a:blipFill>
                <a:blip r:embed="rId2"/>
                <a:stretch>
                  <a:fillRect l="-253" r="-253" b="-2362"/>
                </a:stretch>
              </a:blipFill>
            </p:spPr>
            <p:txBody>
              <a:bodyPr/>
              <a:lstStyle/>
              <a:p>
                <a:r>
                  <a:rPr lang="en-GB">
                    <a:noFill/>
                  </a:rPr>
                  <a:t> </a:t>
                </a:r>
              </a:p>
            </p:txBody>
          </p:sp>
        </mc:Fallback>
      </mc:AlternateContent>
      <p:graphicFrame>
        <p:nvGraphicFramePr>
          <p:cNvPr id="13" name="Table 12">
            <a:extLst>
              <a:ext uri="{FF2B5EF4-FFF2-40B4-BE49-F238E27FC236}">
                <a16:creationId xmlns:a16="http://schemas.microsoft.com/office/drawing/2014/main" id="{9F2F84E0-4954-6B49-8378-7CA08A60AC37}"/>
              </a:ext>
            </a:extLst>
          </p:cNvPr>
          <p:cNvGraphicFramePr>
            <a:graphicFrameLocks noGrp="1"/>
          </p:cNvGraphicFramePr>
          <p:nvPr>
            <p:extLst>
              <p:ext uri="{D42A27DB-BD31-4B8C-83A1-F6EECF244321}">
                <p14:modId xmlns:p14="http://schemas.microsoft.com/office/powerpoint/2010/main" val="599816556"/>
              </p:ext>
            </p:extLst>
          </p:nvPr>
        </p:nvGraphicFramePr>
        <p:xfrm>
          <a:off x="6804931" y="2340470"/>
          <a:ext cx="3139650" cy="4343400"/>
        </p:xfrm>
        <a:graphic>
          <a:graphicData uri="http://schemas.openxmlformats.org/drawingml/2006/table">
            <a:tbl>
              <a:tblPr firstRow="1" bandRow="1">
                <a:tableStyleId>{8799B23B-EC83-4686-B30A-512413B5E67A}</a:tableStyleId>
              </a:tblPr>
              <a:tblGrid>
                <a:gridCol w="1046550">
                  <a:extLst>
                    <a:ext uri="{9D8B030D-6E8A-4147-A177-3AD203B41FA5}">
                      <a16:colId xmlns:a16="http://schemas.microsoft.com/office/drawing/2014/main" val="3045122976"/>
                    </a:ext>
                  </a:extLst>
                </a:gridCol>
                <a:gridCol w="1046550">
                  <a:extLst>
                    <a:ext uri="{9D8B030D-6E8A-4147-A177-3AD203B41FA5}">
                      <a16:colId xmlns:a16="http://schemas.microsoft.com/office/drawing/2014/main" val="2307360086"/>
                    </a:ext>
                  </a:extLst>
                </a:gridCol>
                <a:gridCol w="1046550">
                  <a:extLst>
                    <a:ext uri="{9D8B030D-6E8A-4147-A177-3AD203B41FA5}">
                      <a16:colId xmlns:a16="http://schemas.microsoft.com/office/drawing/2014/main" val="3895322792"/>
                    </a:ext>
                  </a:extLst>
                </a:gridCol>
              </a:tblGrid>
              <a:tr h="208657">
                <a:tc>
                  <a:txBody>
                    <a:bodyPr/>
                    <a:lstStyle/>
                    <a:p>
                      <a:r>
                        <a:rPr lang="en-GB" sz="900" dirty="0">
                          <a:latin typeface="Monaco" pitchFamily="2" charset="77"/>
                        </a:rPr>
                        <a:t>Parameter</a:t>
                      </a:r>
                    </a:p>
                  </a:txBody>
                  <a:tcPr/>
                </a:tc>
                <a:tc>
                  <a:txBody>
                    <a:bodyPr/>
                    <a:lstStyle/>
                    <a:p>
                      <a:r>
                        <a:rPr lang="en-GB" sz="900" dirty="0">
                          <a:latin typeface="Monaco" pitchFamily="2" charset="77"/>
                        </a:rPr>
                        <a:t>Thickness</a:t>
                      </a:r>
                    </a:p>
                  </a:txBody>
                  <a:tcPr/>
                </a:tc>
                <a:tc>
                  <a:txBody>
                    <a:bodyPr/>
                    <a:lstStyle/>
                    <a:p>
                      <a:r>
                        <a:rPr lang="en-GB" sz="900" dirty="0">
                          <a:latin typeface="Monaco" pitchFamily="2" charset="77"/>
                        </a:rPr>
                        <a:t>Weight</a:t>
                      </a:r>
                    </a:p>
                  </a:txBody>
                  <a:tcPr/>
                </a:tc>
                <a:extLst>
                  <a:ext uri="{0D108BD9-81ED-4DB2-BD59-A6C34878D82A}">
                    <a16:rowId xmlns:a16="http://schemas.microsoft.com/office/drawing/2014/main" val="2786723602"/>
                  </a:ext>
                </a:extLst>
              </a:tr>
              <a:tr h="208657">
                <a:tc>
                  <a:txBody>
                    <a:bodyPr/>
                    <a:lstStyle/>
                    <a:p>
                      <a:r>
                        <a:rPr lang="en-GB" sz="900" dirty="0">
                          <a:latin typeface="Monaco" pitchFamily="2" charset="77"/>
                        </a:rPr>
                        <a:t>size</a:t>
                      </a:r>
                    </a:p>
                  </a:txBody>
                  <a:tcPr/>
                </a:tc>
                <a:tc>
                  <a:txBody>
                    <a:bodyPr/>
                    <a:lstStyle/>
                    <a:p>
                      <a:r>
                        <a:rPr lang="en-GB" sz="900" dirty="0">
                          <a:latin typeface="Monaco" pitchFamily="2" charset="77"/>
                        </a:rPr>
                        <a:t>0.64</a:t>
                      </a:r>
                    </a:p>
                  </a:txBody>
                  <a:tcPr/>
                </a:tc>
                <a:tc>
                  <a:txBody>
                    <a:bodyPr/>
                    <a:lstStyle/>
                    <a:p>
                      <a:r>
                        <a:rPr lang="en-GB" sz="900" dirty="0">
                          <a:latin typeface="Monaco" pitchFamily="2" charset="77"/>
                        </a:rPr>
                        <a:t>1.00</a:t>
                      </a:r>
                    </a:p>
                  </a:txBody>
                  <a:tcPr/>
                </a:tc>
                <a:extLst>
                  <a:ext uri="{0D108BD9-81ED-4DB2-BD59-A6C34878D82A}">
                    <a16:rowId xmlns:a16="http://schemas.microsoft.com/office/drawing/2014/main" val="2365399012"/>
                  </a:ext>
                </a:extLst>
              </a:tr>
              <a:tr h="208657">
                <a:tc>
                  <a:txBody>
                    <a:bodyPr/>
                    <a:lstStyle/>
                    <a:p>
                      <a:endParaRPr lang="en-GB" sz="900" dirty="0">
                        <a:latin typeface="Monaco" pitchFamily="2" charset="77"/>
                      </a:endParaRPr>
                    </a:p>
                  </a:txBody>
                  <a:tcPr/>
                </a:tc>
                <a:tc>
                  <a:txBody>
                    <a:bodyPr/>
                    <a:lstStyle/>
                    <a:p>
                      <a:endParaRPr lang="en-GB" sz="900" dirty="0">
                        <a:latin typeface="Monaco" pitchFamily="2" charset="77"/>
                      </a:endParaRPr>
                    </a:p>
                  </a:txBody>
                  <a:tcPr/>
                </a:tc>
                <a:tc>
                  <a:txBody>
                    <a:bodyPr/>
                    <a:lstStyle/>
                    <a:p>
                      <a:endParaRPr lang="en-GB" sz="900" dirty="0">
                        <a:latin typeface="Monaco" pitchFamily="2" charset="77"/>
                      </a:endParaRPr>
                    </a:p>
                  </a:txBody>
                  <a:tcPr/>
                </a:tc>
                <a:extLst>
                  <a:ext uri="{0D108BD9-81ED-4DB2-BD59-A6C34878D82A}">
                    <a16:rowId xmlns:a16="http://schemas.microsoft.com/office/drawing/2014/main" val="4224005970"/>
                  </a:ext>
                </a:extLst>
              </a:tr>
              <a:tr h="208657">
                <a:tc>
                  <a:txBody>
                    <a:bodyPr/>
                    <a:lstStyle/>
                    <a:p>
                      <a:r>
                        <a:rPr lang="en-GB" sz="900" dirty="0">
                          <a:latin typeface="Monaco" pitchFamily="2" charset="77"/>
                        </a:rPr>
                        <a:t>size:C</a:t>
                      </a:r>
                    </a:p>
                  </a:txBody>
                  <a:tcPr/>
                </a:tc>
                <a:tc>
                  <a:txBody>
                    <a:bodyPr/>
                    <a:lstStyle/>
                    <a:p>
                      <a:r>
                        <a:rPr lang="en-GB" sz="900" dirty="0">
                          <a:latin typeface="Monaco" pitchFamily="2" charset="77"/>
                        </a:rPr>
                        <a:t>-0.04</a:t>
                      </a:r>
                    </a:p>
                  </a:txBody>
                  <a:tcPr/>
                </a:tc>
                <a:tc>
                  <a:txBody>
                    <a:bodyPr/>
                    <a:lstStyle/>
                    <a:p>
                      <a:r>
                        <a:rPr lang="en-GB" sz="900" dirty="0">
                          <a:latin typeface="Monaco" pitchFamily="2" charset="77"/>
                        </a:rPr>
                        <a:t>-0.14</a:t>
                      </a:r>
                    </a:p>
                  </a:txBody>
                  <a:tcPr/>
                </a:tc>
                <a:extLst>
                  <a:ext uri="{0D108BD9-81ED-4DB2-BD59-A6C34878D82A}">
                    <a16:rowId xmlns:a16="http://schemas.microsoft.com/office/drawing/2014/main" val="1205979641"/>
                  </a:ext>
                </a:extLst>
              </a:tr>
              <a:tr h="208657">
                <a:tc>
                  <a:txBody>
                    <a:bodyPr/>
                    <a:lstStyle/>
                    <a:p>
                      <a:r>
                        <a:rPr lang="en-GB" sz="900" dirty="0">
                          <a:latin typeface="Monaco" pitchFamily="2" charset="77"/>
                        </a:rPr>
                        <a:t>size:D</a:t>
                      </a:r>
                    </a:p>
                  </a:txBody>
                  <a:tcPr/>
                </a:tc>
                <a:tc>
                  <a:txBody>
                    <a:bodyPr/>
                    <a:lstStyle/>
                    <a:p>
                      <a:r>
                        <a:rPr lang="en-GB" sz="900" dirty="0">
                          <a:latin typeface="Monaco" pitchFamily="2" charset="77"/>
                        </a:rPr>
                        <a:t>-0.30</a:t>
                      </a:r>
                    </a:p>
                  </a:txBody>
                  <a:tcPr/>
                </a:tc>
                <a:tc>
                  <a:txBody>
                    <a:bodyPr/>
                    <a:lstStyle/>
                    <a:p>
                      <a:r>
                        <a:rPr lang="en-GB" sz="900" dirty="0">
                          <a:latin typeface="Monaco" pitchFamily="2" charset="77"/>
                        </a:rPr>
                        <a:t>-0.09</a:t>
                      </a:r>
                    </a:p>
                  </a:txBody>
                  <a:tcPr/>
                </a:tc>
                <a:extLst>
                  <a:ext uri="{0D108BD9-81ED-4DB2-BD59-A6C34878D82A}">
                    <a16:rowId xmlns:a16="http://schemas.microsoft.com/office/drawing/2014/main" val="3766054643"/>
                  </a:ext>
                </a:extLst>
              </a:tr>
              <a:tr h="208657">
                <a:tc>
                  <a:txBody>
                    <a:bodyPr/>
                    <a:lstStyle/>
                    <a:p>
                      <a:r>
                        <a:rPr lang="en-GB" sz="900" dirty="0">
                          <a:latin typeface="Monaco" pitchFamily="2" charset="77"/>
                        </a:rPr>
                        <a:t>size:E</a:t>
                      </a:r>
                    </a:p>
                  </a:txBody>
                  <a:tcPr/>
                </a:tc>
                <a:tc>
                  <a:txBody>
                    <a:bodyPr/>
                    <a:lstStyle/>
                    <a:p>
                      <a:r>
                        <a:rPr lang="en-GB" sz="900" dirty="0">
                          <a:latin typeface="Monaco" pitchFamily="2" charset="77"/>
                        </a:rPr>
                        <a:t>-0.22</a:t>
                      </a:r>
                    </a:p>
                  </a:txBody>
                  <a:tcPr/>
                </a:tc>
                <a:tc>
                  <a:txBody>
                    <a:bodyPr/>
                    <a:lstStyle/>
                    <a:p>
                      <a:r>
                        <a:rPr lang="en-GB" sz="900" dirty="0">
                          <a:latin typeface="Monaco" pitchFamily="2" charset="77"/>
                        </a:rPr>
                        <a:t>-0.21</a:t>
                      </a:r>
                    </a:p>
                  </a:txBody>
                  <a:tcPr/>
                </a:tc>
                <a:extLst>
                  <a:ext uri="{0D108BD9-81ED-4DB2-BD59-A6C34878D82A}">
                    <a16:rowId xmlns:a16="http://schemas.microsoft.com/office/drawing/2014/main" val="448786614"/>
                  </a:ext>
                </a:extLst>
              </a:tr>
              <a:tr h="208657">
                <a:tc>
                  <a:txBody>
                    <a:bodyPr/>
                    <a:lstStyle/>
                    <a:p>
                      <a:r>
                        <a:rPr lang="en-GB" sz="900" dirty="0">
                          <a:latin typeface="Monaco" pitchFamily="2" charset="77"/>
                        </a:rPr>
                        <a:t>size:F</a:t>
                      </a:r>
                    </a:p>
                  </a:txBody>
                  <a:tcPr/>
                </a:tc>
                <a:tc>
                  <a:txBody>
                    <a:bodyPr/>
                    <a:lstStyle/>
                    <a:p>
                      <a:r>
                        <a:rPr lang="en-GB" sz="900" dirty="0">
                          <a:latin typeface="Monaco" pitchFamily="2" charset="77"/>
                        </a:rPr>
                        <a:t>-0.30</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1570901998"/>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size:G</a:t>
                      </a:r>
                    </a:p>
                  </a:txBody>
                  <a:tcPr/>
                </a:tc>
                <a:tc>
                  <a:txBody>
                    <a:bodyPr/>
                    <a:lstStyle/>
                    <a:p>
                      <a:r>
                        <a:rPr lang="en-GB" sz="900" dirty="0">
                          <a:latin typeface="Monaco" pitchFamily="2" charset="77"/>
                        </a:rPr>
                        <a:t>-0.01</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981377885"/>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size:H</a:t>
                      </a:r>
                    </a:p>
                  </a:txBody>
                  <a:tcPr/>
                </a:tc>
                <a:tc>
                  <a:txBody>
                    <a:bodyPr/>
                    <a:lstStyle/>
                    <a:p>
                      <a:r>
                        <a:rPr lang="en-GB" sz="900" dirty="0">
                          <a:latin typeface="Monaco" pitchFamily="2" charset="77"/>
                        </a:rPr>
                        <a:t>0.05</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1486011672"/>
                  </a:ext>
                </a:extLst>
              </a:tr>
              <a:tr h="208657">
                <a:tc>
                  <a:txBody>
                    <a:bodyPr/>
                    <a:lstStyle/>
                    <a:p>
                      <a:r>
                        <a:rPr lang="en-GB" sz="900" dirty="0">
                          <a:latin typeface="Monaco" pitchFamily="2" charset="77"/>
                        </a:rPr>
                        <a:t>size:I</a:t>
                      </a:r>
                    </a:p>
                  </a:txBody>
                  <a:tcPr/>
                </a:tc>
                <a:tc>
                  <a:txBody>
                    <a:bodyPr/>
                    <a:lstStyle/>
                    <a:p>
                      <a:r>
                        <a:rPr lang="en-GB" sz="900" dirty="0">
                          <a:latin typeface="Monaco" pitchFamily="2" charset="77"/>
                        </a:rPr>
                        <a:t>0.13</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2036593870"/>
                  </a:ext>
                </a:extLst>
              </a:tr>
              <a:tr h="208657">
                <a:tc>
                  <a:txBody>
                    <a:bodyPr/>
                    <a:lstStyle/>
                    <a:p>
                      <a:r>
                        <a:rPr lang="en-GB" sz="900" dirty="0">
                          <a:latin typeface="Monaco" pitchFamily="2" charset="77"/>
                        </a:rPr>
                        <a:t>size:J</a:t>
                      </a:r>
                    </a:p>
                  </a:txBody>
                  <a:tcPr/>
                </a:tc>
                <a:tc>
                  <a:txBody>
                    <a:bodyPr/>
                    <a:lstStyle/>
                    <a:p>
                      <a:r>
                        <a:rPr lang="en-GB" sz="900" dirty="0">
                          <a:latin typeface="Monaco" pitchFamily="2" charset="77"/>
                        </a:rPr>
                        <a:t>-0.09</a:t>
                      </a:r>
                    </a:p>
                  </a:txBody>
                  <a:tcPr/>
                </a:tc>
                <a:tc>
                  <a:txBody>
                    <a:bodyPr/>
                    <a:lstStyle/>
                    <a:p>
                      <a:r>
                        <a:rPr lang="en-GB" sz="900" dirty="0">
                          <a:latin typeface="Monaco" pitchFamily="2" charset="77"/>
                        </a:rPr>
                        <a:t>-0.01</a:t>
                      </a:r>
                    </a:p>
                  </a:txBody>
                  <a:tcPr/>
                </a:tc>
                <a:extLst>
                  <a:ext uri="{0D108BD9-81ED-4DB2-BD59-A6C34878D82A}">
                    <a16:rowId xmlns:a16="http://schemas.microsoft.com/office/drawing/2014/main" val="4194182864"/>
                  </a:ext>
                </a:extLst>
              </a:tr>
              <a:tr h="208657">
                <a:tc>
                  <a:txBody>
                    <a:bodyPr/>
                    <a:lstStyle/>
                    <a:p>
                      <a:r>
                        <a:rPr lang="en-GB" sz="900" dirty="0">
                          <a:latin typeface="Monaco" pitchFamily="2" charset="77"/>
                        </a:rPr>
                        <a:t>size:K</a:t>
                      </a:r>
                    </a:p>
                  </a:txBody>
                  <a:tcPr/>
                </a:tc>
                <a:tc>
                  <a:txBody>
                    <a:bodyPr/>
                    <a:lstStyle/>
                    <a:p>
                      <a:r>
                        <a:rPr lang="en-GB" sz="900" dirty="0">
                          <a:latin typeface="Monaco" pitchFamily="2" charset="77"/>
                        </a:rPr>
                        <a:t>-0.37</a:t>
                      </a:r>
                    </a:p>
                  </a:txBody>
                  <a:tcPr/>
                </a:tc>
                <a:tc>
                  <a:txBody>
                    <a:bodyPr/>
                    <a:lstStyle/>
                    <a:p>
                      <a:r>
                        <a:rPr lang="en-GB" sz="900" dirty="0">
                          <a:latin typeface="Monaco" pitchFamily="2" charset="77"/>
                        </a:rPr>
                        <a:t>-0.14</a:t>
                      </a:r>
                    </a:p>
                  </a:txBody>
                  <a:tcPr/>
                </a:tc>
                <a:extLst>
                  <a:ext uri="{0D108BD9-81ED-4DB2-BD59-A6C34878D82A}">
                    <a16:rowId xmlns:a16="http://schemas.microsoft.com/office/drawing/2014/main" val="59614952"/>
                  </a:ext>
                </a:extLst>
              </a:tr>
              <a:tr h="208657">
                <a:tc>
                  <a:txBody>
                    <a:bodyPr/>
                    <a:lstStyle/>
                    <a:p>
                      <a:r>
                        <a:rPr lang="en-GB" sz="900" dirty="0">
                          <a:latin typeface="Monaco" pitchFamily="2" charset="77"/>
                        </a:rPr>
                        <a:t>size:L</a:t>
                      </a:r>
                    </a:p>
                  </a:txBody>
                  <a:tcPr/>
                </a:tc>
                <a:tc>
                  <a:txBody>
                    <a:bodyPr/>
                    <a:lstStyle/>
                    <a:p>
                      <a:r>
                        <a:rPr lang="en-GB" sz="900" dirty="0">
                          <a:latin typeface="Monaco" pitchFamily="2" charset="77"/>
                        </a:rPr>
                        <a:t>-0.06</a:t>
                      </a:r>
                    </a:p>
                  </a:txBody>
                  <a:tcPr/>
                </a:tc>
                <a:tc>
                  <a:txBody>
                    <a:bodyPr/>
                    <a:lstStyle/>
                    <a:p>
                      <a:r>
                        <a:rPr lang="en-GB" sz="900" dirty="0">
                          <a:latin typeface="Monaco" pitchFamily="2" charset="77"/>
                        </a:rPr>
                        <a:t>0.05</a:t>
                      </a:r>
                    </a:p>
                  </a:txBody>
                  <a:tcPr/>
                </a:tc>
                <a:extLst>
                  <a:ext uri="{0D108BD9-81ED-4DB2-BD59-A6C34878D82A}">
                    <a16:rowId xmlns:a16="http://schemas.microsoft.com/office/drawing/2014/main" val="1590316123"/>
                  </a:ext>
                </a:extLst>
              </a:tr>
              <a:tr h="208657">
                <a:tc>
                  <a:txBody>
                    <a:bodyPr/>
                    <a:lstStyle/>
                    <a:p>
                      <a:r>
                        <a:rPr lang="en-GB" sz="900" dirty="0">
                          <a:latin typeface="Monaco" pitchFamily="2" charset="77"/>
                        </a:rPr>
                        <a:t>size:M</a:t>
                      </a:r>
                    </a:p>
                  </a:txBody>
                  <a:tcPr/>
                </a:tc>
                <a:tc>
                  <a:txBody>
                    <a:bodyPr/>
                    <a:lstStyle/>
                    <a:p>
                      <a:r>
                        <a:rPr lang="en-GB" sz="900" dirty="0">
                          <a:latin typeface="Monaco" pitchFamily="2" charset="77"/>
                        </a:rPr>
                        <a:t>-0.15</a:t>
                      </a:r>
                    </a:p>
                  </a:txBody>
                  <a:tcPr/>
                </a:tc>
                <a:tc>
                  <a:txBody>
                    <a:bodyPr/>
                    <a:lstStyle/>
                    <a:p>
                      <a:r>
                        <a:rPr lang="en-GB" sz="900" dirty="0">
                          <a:latin typeface="Monaco" pitchFamily="2" charset="77"/>
                        </a:rPr>
                        <a:t>-0.10</a:t>
                      </a:r>
                    </a:p>
                  </a:txBody>
                  <a:tcPr/>
                </a:tc>
                <a:extLst>
                  <a:ext uri="{0D108BD9-81ED-4DB2-BD59-A6C34878D82A}">
                    <a16:rowId xmlns:a16="http://schemas.microsoft.com/office/drawing/2014/main" val="2416552853"/>
                  </a:ext>
                </a:extLst>
              </a:tr>
              <a:tr h="208657">
                <a:tc>
                  <a:txBody>
                    <a:bodyPr/>
                    <a:lstStyle/>
                    <a:p>
                      <a:r>
                        <a:rPr lang="en-GB" sz="900" dirty="0">
                          <a:latin typeface="Monaco" pitchFamily="2" charset="77"/>
                        </a:rPr>
                        <a:t>size:N</a:t>
                      </a:r>
                    </a:p>
                  </a:txBody>
                  <a:tcPr/>
                </a:tc>
                <a:tc>
                  <a:txBody>
                    <a:bodyPr/>
                    <a:lstStyle/>
                    <a:p>
                      <a:r>
                        <a:rPr lang="en-GB" sz="900" dirty="0">
                          <a:latin typeface="Monaco" pitchFamily="2" charset="77"/>
                        </a:rPr>
                        <a:t>-0.01</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1027617188"/>
                  </a:ext>
                </a:extLst>
              </a:tr>
              <a:tr h="208657">
                <a:tc>
                  <a:txBody>
                    <a:bodyPr/>
                    <a:lstStyle/>
                    <a:p>
                      <a:r>
                        <a:rPr lang="en-GB" sz="900" dirty="0">
                          <a:latin typeface="Monaco" pitchFamily="2" charset="77"/>
                        </a:rPr>
                        <a:t>size:O</a:t>
                      </a:r>
                    </a:p>
                  </a:txBody>
                  <a:tcPr/>
                </a:tc>
                <a:tc>
                  <a:txBody>
                    <a:bodyPr/>
                    <a:lstStyle/>
                    <a:p>
                      <a:r>
                        <a:rPr lang="en-GB" sz="900" dirty="0">
                          <a:latin typeface="Monaco" pitchFamily="2" charset="77"/>
                        </a:rPr>
                        <a:t>-0.25</a:t>
                      </a:r>
                    </a:p>
                  </a:txBody>
                  <a:tcPr/>
                </a:tc>
                <a:tc>
                  <a:txBody>
                    <a:bodyPr/>
                    <a:lstStyle/>
                    <a:p>
                      <a:r>
                        <a:rPr lang="en-GB" sz="900" dirty="0">
                          <a:latin typeface="Monaco" pitchFamily="2" charset="77"/>
                        </a:rPr>
                        <a:t>-0.10</a:t>
                      </a:r>
                    </a:p>
                  </a:txBody>
                  <a:tcPr/>
                </a:tc>
                <a:extLst>
                  <a:ext uri="{0D108BD9-81ED-4DB2-BD59-A6C34878D82A}">
                    <a16:rowId xmlns:a16="http://schemas.microsoft.com/office/drawing/2014/main" val="2973570734"/>
                  </a:ext>
                </a:extLst>
              </a:tr>
              <a:tr h="208657">
                <a:tc>
                  <a:txBody>
                    <a:bodyPr/>
                    <a:lstStyle/>
                    <a:p>
                      <a:r>
                        <a:rPr lang="en-GB" sz="900" dirty="0">
                          <a:latin typeface="Monaco" pitchFamily="2" charset="77"/>
                        </a:rPr>
                        <a:t>size:P</a:t>
                      </a:r>
                    </a:p>
                  </a:txBody>
                  <a:tcPr/>
                </a:tc>
                <a:tc>
                  <a:txBody>
                    <a:bodyPr/>
                    <a:lstStyle/>
                    <a:p>
                      <a:r>
                        <a:rPr lang="en-GB" sz="900" dirty="0">
                          <a:latin typeface="Monaco" pitchFamily="2" charset="77"/>
                        </a:rPr>
                        <a:t>-0.26</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3876845811"/>
                  </a:ext>
                </a:extLst>
              </a:tr>
              <a:tr h="208657">
                <a:tc>
                  <a:txBody>
                    <a:bodyPr/>
                    <a:lstStyle/>
                    <a:p>
                      <a:r>
                        <a:rPr lang="en-GB" sz="900" dirty="0">
                          <a:latin typeface="Monaco" pitchFamily="2" charset="77"/>
                        </a:rPr>
                        <a:t>size:Q</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-0.14</a:t>
                      </a:r>
                    </a:p>
                  </a:txBody>
                  <a:tcPr/>
                </a:tc>
                <a:extLst>
                  <a:ext uri="{0D108BD9-81ED-4DB2-BD59-A6C34878D82A}">
                    <a16:rowId xmlns:a16="http://schemas.microsoft.com/office/drawing/2014/main" val="1200871695"/>
                  </a:ext>
                </a:extLst>
              </a:tr>
              <a:tr h="208657">
                <a:tc>
                  <a:txBody>
                    <a:bodyPr/>
                    <a:lstStyle/>
                    <a:p>
                      <a:r>
                        <a:rPr lang="en-GB" sz="900" dirty="0">
                          <a:latin typeface="Monaco" pitchFamily="2" charset="77"/>
                        </a:rPr>
                        <a:t>size:R</a:t>
                      </a:r>
                    </a:p>
                  </a:txBody>
                  <a:tcPr/>
                </a:tc>
                <a:tc>
                  <a:txBody>
                    <a:bodyPr/>
                    <a:lstStyle/>
                    <a:p>
                      <a:r>
                        <a:rPr lang="en-GB" sz="900" dirty="0">
                          <a:latin typeface="Monaco" pitchFamily="2" charset="77"/>
                        </a:rPr>
                        <a:t>-0.11</a:t>
                      </a:r>
                    </a:p>
                  </a:txBody>
                  <a:tcPr/>
                </a:tc>
                <a:tc>
                  <a:txBody>
                    <a:bodyPr/>
                    <a:lstStyle/>
                    <a:p>
                      <a:r>
                        <a:rPr lang="en-GB" sz="900" dirty="0">
                          <a:latin typeface="Monaco" pitchFamily="2" charset="77"/>
                        </a:rPr>
                        <a:t>-0.11</a:t>
                      </a:r>
                    </a:p>
                  </a:txBody>
                  <a:tcPr/>
                </a:tc>
                <a:extLst>
                  <a:ext uri="{0D108BD9-81ED-4DB2-BD59-A6C34878D82A}">
                    <a16:rowId xmlns:a16="http://schemas.microsoft.com/office/drawing/2014/main" val="2683638563"/>
                  </a:ext>
                </a:extLst>
              </a:tr>
            </a:tbl>
          </a:graphicData>
        </a:graphic>
      </p:graphicFrame>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81C4C616-B7A1-494C-8A41-96780F1F89B8}"/>
                  </a:ext>
                </a:extLst>
              </p:cNvPr>
              <p:cNvSpPr/>
              <p:nvPr/>
            </p:nvSpPr>
            <p:spPr>
              <a:xfrm>
                <a:off x="6804930" y="736580"/>
                <a:ext cx="4862351" cy="1600438"/>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Table 3b. Estimates of the regression coefficients for thickness and weight.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Both phenotypes as well as size were scaled before model fitting. Only showing values of the regression coefficients with data from generation 1 offspring. </a:t>
                </a:r>
                <a:r>
                  <a:rPr lang="en-US" sz="1400" b="1" i="1" dirty="0">
                    <a:latin typeface="Cambria" panose="02040503050406030204" pitchFamily="18" charset="0"/>
                    <a:ea typeface="Cambria" panose="02040503050406030204" pitchFamily="18" charset="0"/>
                    <a:cs typeface="Times New Roman" panose="02020603050405020304" pitchFamily="18" charset="0"/>
                  </a:rPr>
                  <a:t>Correlation is 0.85 and if the intercept and offsets are also included, the correlation is 0.62.</a:t>
                </a:r>
              </a:p>
            </p:txBody>
          </p:sp>
        </mc:Choice>
        <mc:Fallback>
          <p:sp>
            <p:nvSpPr>
              <p:cNvPr id="14" name="Rectangle 13">
                <a:extLst>
                  <a:ext uri="{FF2B5EF4-FFF2-40B4-BE49-F238E27FC236}">
                    <a16:creationId xmlns:a16="http://schemas.microsoft.com/office/drawing/2014/main" id="{81C4C616-B7A1-494C-8A41-96780F1F89B8}"/>
                  </a:ext>
                </a:extLst>
              </p:cNvPr>
              <p:cNvSpPr>
                <a:spLocks noRot="1" noChangeAspect="1" noMove="1" noResize="1" noEditPoints="1" noAdjustHandles="1" noChangeArrowheads="1" noChangeShapeType="1" noTextEdit="1"/>
              </p:cNvSpPr>
              <p:nvPr/>
            </p:nvSpPr>
            <p:spPr>
              <a:xfrm>
                <a:off x="6804930" y="736580"/>
                <a:ext cx="4862351" cy="1600438"/>
              </a:xfrm>
              <a:prstGeom prst="rect">
                <a:avLst/>
              </a:prstGeom>
              <a:blipFill>
                <a:blip r:embed="rId3"/>
                <a:stretch>
                  <a:fillRect l="-260" r="-260" b="-2362"/>
                </a:stretch>
              </a:blipFill>
            </p:spPr>
            <p:txBody>
              <a:bodyPr/>
              <a:lstStyle/>
              <a:p>
                <a:r>
                  <a:rPr lang="en-GB">
                    <a:noFill/>
                  </a:rPr>
                  <a:t> </a:t>
                </a:r>
              </a:p>
            </p:txBody>
          </p:sp>
        </mc:Fallback>
      </mc:AlternateContent>
    </p:spTree>
    <p:extLst>
      <p:ext uri="{BB962C8B-B14F-4D97-AF65-F5344CB8AC3E}">
        <p14:creationId xmlns:p14="http://schemas.microsoft.com/office/powerpoint/2010/main" val="347315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4C5589-A3A3-5844-A4FA-F2ECEE59B86A}"/>
              </a:ext>
            </a:extLst>
          </p:cNvPr>
          <p:cNvSpPr/>
          <p:nvPr/>
        </p:nvSpPr>
        <p:spPr>
          <a:xfrm>
            <a:off x="254659" y="83579"/>
            <a:ext cx="11752133" cy="830997"/>
          </a:xfrm>
          <a:prstGeom prst="rect">
            <a:avLst/>
          </a:prstGeom>
        </p:spPr>
        <p:txBody>
          <a:bodyPr wrap="square">
            <a:spAutoFit/>
          </a:bodyPr>
          <a:lstStyle/>
          <a:p>
            <a:r>
              <a:rPr lang="en-US" sz="1600" dirty="0">
                <a:solidFill>
                  <a:srgbClr val="0070C0"/>
                </a:solidFill>
                <a:latin typeface="Optima-Regular" panose="02000503060000020004" pitchFamily="2" charset="0"/>
              </a:rPr>
              <a:t>One option would be to fit a model a bit like the one we discussed for size at maturity, in this case having a constant slope but allowing the intercept to vary clinally. However, it might be better to stick with a simpler option. Just use the size-adjusted weights you have plotted in slide 8 and take them through to the plasticity analysis.</a:t>
            </a:r>
          </a:p>
        </p:txBody>
      </p:sp>
      <p:sp>
        <p:nvSpPr>
          <p:cNvPr id="3" name="Rectangle 2">
            <a:extLst>
              <a:ext uri="{FF2B5EF4-FFF2-40B4-BE49-F238E27FC236}">
                <a16:creationId xmlns:a16="http://schemas.microsoft.com/office/drawing/2014/main" id="{0386A1F0-B334-AF44-A815-708FFCA51482}"/>
              </a:ext>
            </a:extLst>
          </p:cNvPr>
          <p:cNvSpPr/>
          <p:nvPr/>
        </p:nvSpPr>
        <p:spPr>
          <a:xfrm>
            <a:off x="610259" y="2276338"/>
            <a:ext cx="2425041" cy="1107996"/>
          </a:xfrm>
          <a:prstGeom prst="rect">
            <a:avLst/>
          </a:prstGeom>
        </p:spPr>
        <p:txBody>
          <a:bodyPr wrap="square">
            <a:spAutoFit/>
          </a:bodyPr>
          <a:lstStyle/>
          <a:p>
            <a:r>
              <a:rPr lang="en-GB" sz="1100" dirty="0">
                <a:latin typeface="Monaco" pitchFamily="2" charset="77"/>
              </a:rPr>
              <a:t>data {</a:t>
            </a:r>
          </a:p>
          <a:p>
            <a:r>
              <a:rPr lang="en-GB" sz="1100" dirty="0">
                <a:latin typeface="Monaco" pitchFamily="2" charset="77"/>
              </a:rPr>
              <a:t>  </a:t>
            </a:r>
            <a:r>
              <a:rPr lang="en-GB" sz="1100" dirty="0" err="1">
                <a:latin typeface="Monaco" pitchFamily="2" charset="77"/>
              </a:rPr>
              <a:t>int</a:t>
            </a:r>
            <a:r>
              <a:rPr lang="en-GB" sz="1100" dirty="0">
                <a:latin typeface="Monaco" pitchFamily="2" charset="77"/>
              </a:rPr>
              <a:t>&lt;lower=0&gt; N;</a:t>
            </a:r>
          </a:p>
          <a:p>
            <a:r>
              <a:rPr lang="en-GB" sz="1100" dirty="0">
                <a:latin typeface="Monaco" pitchFamily="2" charset="77"/>
              </a:rPr>
              <a:t>  vector[N] x;</a:t>
            </a:r>
          </a:p>
          <a:p>
            <a:r>
              <a:rPr lang="en-GB" sz="1100" dirty="0">
                <a:latin typeface="Monaco" pitchFamily="2" charset="77"/>
              </a:rPr>
              <a:t>  vector[N] y;</a:t>
            </a:r>
          </a:p>
          <a:p>
            <a:r>
              <a:rPr lang="en-GB" sz="1100" dirty="0">
                <a:latin typeface="Monaco" pitchFamily="2" charset="77"/>
              </a:rPr>
              <a:t>  vector&lt;lower=0&gt;[N] </a:t>
            </a:r>
            <a:r>
              <a:rPr lang="en-GB" sz="1100" dirty="0" err="1">
                <a:latin typeface="Monaco" pitchFamily="2" charset="77"/>
              </a:rPr>
              <a:t>sd_x</a:t>
            </a:r>
            <a:r>
              <a:rPr lang="en-GB" sz="1100" dirty="0">
                <a:latin typeface="Monaco" pitchFamily="2" charset="77"/>
              </a:rPr>
              <a:t>;</a:t>
            </a:r>
          </a:p>
          <a:p>
            <a:r>
              <a:rPr lang="en-GB" sz="1100" dirty="0">
                <a:latin typeface="Monaco" pitchFamily="2" charset="77"/>
              </a:rPr>
              <a:t>}</a:t>
            </a:r>
          </a:p>
        </p:txBody>
      </p:sp>
      <p:sp>
        <p:nvSpPr>
          <p:cNvPr id="4" name="Rectangle 3">
            <a:extLst>
              <a:ext uri="{FF2B5EF4-FFF2-40B4-BE49-F238E27FC236}">
                <a16:creationId xmlns:a16="http://schemas.microsoft.com/office/drawing/2014/main" id="{266A91CF-79BB-9943-98B7-FE5E07654C59}"/>
              </a:ext>
            </a:extLst>
          </p:cNvPr>
          <p:cNvSpPr/>
          <p:nvPr/>
        </p:nvSpPr>
        <p:spPr>
          <a:xfrm>
            <a:off x="610258" y="4842838"/>
            <a:ext cx="3847441" cy="1785104"/>
          </a:xfrm>
          <a:prstGeom prst="rect">
            <a:avLst/>
          </a:prstGeom>
        </p:spPr>
        <p:txBody>
          <a:bodyPr wrap="square">
            <a:spAutoFit/>
          </a:bodyPr>
          <a:lstStyle/>
          <a:p>
            <a:r>
              <a:rPr lang="en-GB" sz="1100" dirty="0">
                <a:latin typeface="Monaco" pitchFamily="2" charset="77"/>
              </a:rPr>
              <a:t>parameters {</a:t>
            </a:r>
          </a:p>
          <a:p>
            <a:r>
              <a:rPr lang="en-GB" sz="1100" dirty="0">
                <a:latin typeface="Monaco" pitchFamily="2" charset="77"/>
              </a:rPr>
              <a:t>  vector[N] </a:t>
            </a:r>
            <a:r>
              <a:rPr lang="en-GB" sz="1100" dirty="0" err="1">
                <a:latin typeface="Monaco" pitchFamily="2" charset="77"/>
              </a:rPr>
              <a:t>x_lat</a:t>
            </a:r>
            <a:r>
              <a:rPr lang="en-GB" sz="1100" dirty="0">
                <a:latin typeface="Monaco" pitchFamily="2" charset="77"/>
              </a:rPr>
              <a:t>;</a:t>
            </a:r>
          </a:p>
          <a:p>
            <a:r>
              <a:rPr lang="en-GB" sz="1100" dirty="0">
                <a:latin typeface="Monaco" pitchFamily="2" charset="77"/>
              </a:rPr>
              <a:t>  real alpha;</a:t>
            </a:r>
          </a:p>
          <a:p>
            <a:r>
              <a:rPr lang="en-GB" sz="1100" dirty="0">
                <a:latin typeface="Monaco" pitchFamily="2" charset="77"/>
              </a:rPr>
              <a:t>  real beta;</a:t>
            </a:r>
          </a:p>
          <a:p>
            <a:r>
              <a:rPr lang="en-GB" sz="1100" dirty="0">
                <a:latin typeface="Monaco" pitchFamily="2" charset="77"/>
              </a:rPr>
              <a:t>  real&lt;lower=0&gt; sigma;</a:t>
            </a:r>
          </a:p>
          <a:p>
            <a:r>
              <a:rPr lang="en-GB" sz="1100" dirty="0">
                <a:latin typeface="Monaco" pitchFamily="2" charset="77"/>
              </a:rPr>
              <a:t>}</a:t>
            </a:r>
          </a:p>
          <a:p>
            <a:endParaRPr lang="en-GB" sz="1100" dirty="0">
              <a:latin typeface="Monaco" pitchFamily="2" charset="77"/>
            </a:endParaRPr>
          </a:p>
          <a:p>
            <a:r>
              <a:rPr lang="en-GB" sz="1100" dirty="0">
                <a:latin typeface="Monaco" pitchFamily="2" charset="77"/>
              </a:rPr>
              <a:t>transformed parameters {</a:t>
            </a:r>
          </a:p>
          <a:p>
            <a:r>
              <a:rPr lang="en-GB" sz="1100" dirty="0">
                <a:latin typeface="Monaco" pitchFamily="2" charset="77"/>
              </a:rPr>
              <a:t>  vector[N] </a:t>
            </a:r>
            <a:r>
              <a:rPr lang="en-GB" sz="1100" dirty="0" err="1">
                <a:latin typeface="Monaco" pitchFamily="2" charset="77"/>
              </a:rPr>
              <a:t>mu_yhat</a:t>
            </a:r>
            <a:r>
              <a:rPr lang="en-GB" sz="1100" dirty="0">
                <a:latin typeface="Monaco" pitchFamily="2" charset="77"/>
              </a:rPr>
              <a:t> = alpha + beta * </a:t>
            </a:r>
            <a:r>
              <a:rPr lang="en-GB" sz="1100" dirty="0" err="1">
                <a:latin typeface="Monaco" pitchFamily="2" charset="77"/>
              </a:rPr>
              <a:t>x_lat</a:t>
            </a:r>
            <a:r>
              <a:rPr lang="en-GB" sz="1100" dirty="0">
                <a:latin typeface="Monaco" pitchFamily="2" charset="77"/>
              </a:rPr>
              <a:t>;</a:t>
            </a:r>
          </a:p>
          <a:p>
            <a:r>
              <a:rPr lang="en-GB" sz="1100" dirty="0">
                <a:latin typeface="Monaco" pitchFamily="2" charset="77"/>
              </a:rPr>
              <a:t>}</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4EADEA7-0A3B-5448-88F0-326826CFF947}"/>
                  </a:ext>
                </a:extLst>
              </p:cNvPr>
              <p:cNvSpPr/>
              <p:nvPr/>
            </p:nvSpPr>
            <p:spPr>
              <a:xfrm>
                <a:off x="254659" y="1428365"/>
                <a:ext cx="10578441" cy="833754"/>
              </a:xfrm>
              <a:prstGeom prst="rect">
                <a:avLst/>
              </a:prstGeom>
            </p:spPr>
            <p:txBody>
              <a:bodyPr wrap="square">
                <a:spAutoFit/>
              </a:bodyPr>
              <a:lstStyle/>
              <a:p>
                <a:r>
                  <a:rPr lang="en-GB" sz="1600" dirty="0">
                    <a:latin typeface="Optima" panose="02000503060000020004" pitchFamily="2" charset="0"/>
                  </a:rPr>
                  <a:t>The input data are the vectors </a:t>
                </a:r>
                <a:r>
                  <a:rPr lang="en-GB" sz="1600" i="1" dirty="0">
                    <a:latin typeface="Optima" panose="02000503060000020004" pitchFamily="2" charset="0"/>
                  </a:rPr>
                  <a:t>x</a:t>
                </a:r>
                <a:r>
                  <a:rPr lang="en-GB" sz="1600" dirty="0">
                    <a:latin typeface="Optima" panose="02000503060000020004" pitchFamily="2" charset="0"/>
                  </a:rPr>
                  <a:t> (size-adjusted means of generation 0 parents), </a:t>
                </a:r>
                <a:r>
                  <a:rPr lang="en-GB" sz="1600" i="1" dirty="0" err="1">
                    <a:latin typeface="Optima" panose="02000503060000020004" pitchFamily="2" charset="0"/>
                  </a:rPr>
                  <a:t>sd_x</a:t>
                </a:r>
                <a:r>
                  <a:rPr lang="en-GB" sz="1600" i="1" dirty="0">
                    <a:latin typeface="Optima" panose="02000503060000020004" pitchFamily="2" charset="0"/>
                  </a:rPr>
                  <a:t> </a:t>
                </a:r>
                <a:r>
                  <a:rPr lang="en-GB" sz="1600" dirty="0">
                    <a:latin typeface="Optima" panose="02000503060000020004" pitchFamily="2" charset="0"/>
                  </a:rPr>
                  <a:t>(standard deviation calculated as </a:t>
                </a:r>
                <a14:m>
                  <m:oMath xmlns:m="http://schemas.openxmlformats.org/officeDocument/2006/math">
                    <m:r>
                      <m:rPr>
                        <m:nor/>
                      </m:rPr>
                      <a:rPr lang="sv-SE" sz="1600" b="0" i="0" smtClean="0">
                        <a:latin typeface="Cambria Math" panose="02040503050406030204" pitchFamily="18" charset="0"/>
                      </a:rPr>
                      <m:t>SD</m:t>
                    </m:r>
                    <m:r>
                      <m:rPr>
                        <m:nor/>
                      </m:rPr>
                      <a:rPr lang="sv-SE" sz="1600" b="0" i="0" smtClean="0">
                        <a:latin typeface="Cambria Math" panose="02040503050406030204" pitchFamily="18" charset="0"/>
                      </a:rPr>
                      <m:t> = </m:t>
                    </m:r>
                    <m:r>
                      <m:rPr>
                        <m:nor/>
                      </m:rPr>
                      <a:rPr lang="sv-SE" sz="1600" b="0" i="0" smtClean="0">
                        <a:latin typeface="Cambria Math" panose="02040503050406030204" pitchFamily="18" charset="0"/>
                      </a:rPr>
                      <m:t>SE</m:t>
                    </m:r>
                    <m:r>
                      <a:rPr lang="sv-SE" sz="1600" b="0" i="1" smtClean="0">
                        <a:latin typeface="Cambria Math" panose="02040503050406030204" pitchFamily="18" charset="0"/>
                      </a:rPr>
                      <m:t> </m:t>
                    </m:r>
                    <m:r>
                      <a:rPr lang="sv-SE" sz="1600" b="0" i="1" smtClean="0">
                        <a:latin typeface="Cambria Math" panose="02040503050406030204" pitchFamily="18" charset="0"/>
                        <a:ea typeface="Cambria Math" panose="02040503050406030204" pitchFamily="18" charset="0"/>
                      </a:rPr>
                      <m:t>× </m:t>
                    </m:r>
                    <m:rad>
                      <m:radPr>
                        <m:degHide m:val="on"/>
                        <m:ctrlPr>
                          <a:rPr lang="sv-SE" sz="1600" b="0" i="1" smtClean="0">
                            <a:latin typeface="Cambria Math" panose="02040503050406030204" pitchFamily="18" charset="0"/>
                            <a:ea typeface="Cambria Math" panose="02040503050406030204" pitchFamily="18" charset="0"/>
                          </a:rPr>
                        </m:ctrlPr>
                      </m:radPr>
                      <m:deg/>
                      <m:e>
                        <m:r>
                          <a:rPr lang="sv-SE" sz="1600" b="0" i="1" smtClean="0">
                            <a:latin typeface="Cambria Math" panose="02040503050406030204" pitchFamily="18" charset="0"/>
                            <a:ea typeface="Cambria Math" panose="02040503050406030204" pitchFamily="18" charset="0"/>
                          </a:rPr>
                          <m:t>𝑛</m:t>
                        </m:r>
                      </m:e>
                    </m:rad>
                  </m:oMath>
                </a14:m>
                <a:r>
                  <a:rPr lang="en-GB" sz="1600" dirty="0">
                    <a:latin typeface="Optima" panose="02000503060000020004" pitchFamily="2" charset="0"/>
                  </a:rPr>
                  <a:t> where </a:t>
                </a:r>
                <a14:m>
                  <m:oMath xmlns:m="http://schemas.openxmlformats.org/officeDocument/2006/math">
                    <m:r>
                      <m:rPr>
                        <m:nor/>
                      </m:rPr>
                      <a:rPr lang="sv-SE" sz="1600">
                        <a:latin typeface="Cambria Math" panose="02040503050406030204" pitchFamily="18" charset="0"/>
                      </a:rPr>
                      <m:t>SE</m:t>
                    </m:r>
                  </m:oMath>
                </a14:m>
                <a:r>
                  <a:rPr lang="en-GB" sz="1600" dirty="0">
                    <a:latin typeface="Optima" panose="02000503060000020004" pitchFamily="2" charset="0"/>
                  </a:rPr>
                  <a:t> is the standard error for the predicted means and </a:t>
                </a:r>
                <a14:m>
                  <m:oMath xmlns:m="http://schemas.openxmlformats.org/officeDocument/2006/math">
                    <m:r>
                      <a:rPr lang="sv-SE" sz="1600" b="0" i="1" smtClean="0">
                        <a:latin typeface="Cambria Math" panose="02040503050406030204" pitchFamily="18" charset="0"/>
                      </a:rPr>
                      <m:t>𝑛</m:t>
                    </m:r>
                  </m:oMath>
                </a14:m>
                <a:r>
                  <a:rPr lang="en-GB" sz="1600" dirty="0">
                    <a:latin typeface="Optima" panose="02000503060000020004" pitchFamily="2" charset="0"/>
                  </a:rPr>
                  <a:t> is the number of parental individuals in each population) and </a:t>
                </a:r>
                <a:r>
                  <a:rPr lang="en-GB" sz="1600" i="1" dirty="0">
                    <a:latin typeface="Optima" panose="02000503060000020004" pitchFamily="2" charset="0"/>
                  </a:rPr>
                  <a:t>y</a:t>
                </a:r>
                <a:r>
                  <a:rPr lang="en-GB" sz="1600" dirty="0">
                    <a:latin typeface="Optima" panose="02000503060000020004" pitchFamily="2" charset="0"/>
                  </a:rPr>
                  <a:t> (size-adjusted means of generation 1 offspring). The length of the vectors is </a:t>
                </a:r>
                <a:r>
                  <a:rPr lang="en-GB" sz="1600" i="1" dirty="0">
                    <a:latin typeface="Optima" panose="02000503060000020004" pitchFamily="2" charset="0"/>
                  </a:rPr>
                  <a:t>N = 17</a:t>
                </a:r>
                <a:r>
                  <a:rPr lang="en-GB" sz="1600" dirty="0">
                    <a:latin typeface="Optima" panose="02000503060000020004" pitchFamily="2" charset="0"/>
                  </a:rPr>
                  <a:t>.</a:t>
                </a:r>
              </a:p>
            </p:txBody>
          </p:sp>
        </mc:Choice>
        <mc:Fallback>
          <p:sp>
            <p:nvSpPr>
              <p:cNvPr id="5" name="Rectangle 4">
                <a:extLst>
                  <a:ext uri="{FF2B5EF4-FFF2-40B4-BE49-F238E27FC236}">
                    <a16:creationId xmlns:a16="http://schemas.microsoft.com/office/drawing/2014/main" id="{B4EADEA7-0A3B-5448-88F0-326826CFF947}"/>
                  </a:ext>
                </a:extLst>
              </p:cNvPr>
              <p:cNvSpPr>
                <a:spLocks noRot="1" noChangeAspect="1" noMove="1" noResize="1" noEditPoints="1" noAdjustHandles="1" noChangeArrowheads="1" noChangeShapeType="1" noTextEdit="1"/>
              </p:cNvSpPr>
              <p:nvPr/>
            </p:nvSpPr>
            <p:spPr>
              <a:xfrm>
                <a:off x="254659" y="1428365"/>
                <a:ext cx="10578441" cy="833754"/>
              </a:xfrm>
              <a:prstGeom prst="rect">
                <a:avLst/>
              </a:prstGeom>
              <a:blipFill>
                <a:blip r:embed="rId2"/>
                <a:stretch>
                  <a:fillRect l="-240" t="-1493" b="-7463"/>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97D4363F-13FC-6543-B713-54249BDEEAB8}"/>
              </a:ext>
            </a:extLst>
          </p:cNvPr>
          <p:cNvSpPr/>
          <p:nvPr/>
        </p:nvSpPr>
        <p:spPr>
          <a:xfrm>
            <a:off x="7289800" y="5008629"/>
            <a:ext cx="3200400" cy="1615827"/>
          </a:xfrm>
          <a:prstGeom prst="rect">
            <a:avLst/>
          </a:prstGeom>
        </p:spPr>
        <p:txBody>
          <a:bodyPr wrap="square">
            <a:spAutoFit/>
          </a:bodyPr>
          <a:lstStyle/>
          <a:p>
            <a:r>
              <a:rPr lang="en-GB" sz="1100" dirty="0">
                <a:latin typeface="Monaco" pitchFamily="2" charset="77"/>
              </a:rPr>
              <a:t>model {</a:t>
            </a:r>
          </a:p>
          <a:p>
            <a:r>
              <a:rPr lang="en-GB" sz="1100" dirty="0">
                <a:latin typeface="Monaco" pitchFamily="2" charset="77"/>
              </a:rPr>
              <a:t>  </a:t>
            </a:r>
            <a:r>
              <a:rPr lang="en-GB" sz="1100" dirty="0" err="1">
                <a:latin typeface="Monaco" pitchFamily="2" charset="77"/>
              </a:rPr>
              <a:t>x_lat</a:t>
            </a:r>
            <a:r>
              <a:rPr lang="en-GB" sz="1100" dirty="0">
                <a:latin typeface="Monaco" pitchFamily="2" charset="77"/>
              </a:rPr>
              <a:t> ~ normal(0, 10);</a:t>
            </a:r>
          </a:p>
          <a:p>
            <a:r>
              <a:rPr lang="en-GB" sz="1100" dirty="0">
                <a:latin typeface="Monaco" pitchFamily="2" charset="77"/>
              </a:rPr>
              <a:t>  alpha ~ normal(0, 10);</a:t>
            </a:r>
          </a:p>
          <a:p>
            <a:r>
              <a:rPr lang="en-GB" sz="1100" dirty="0">
                <a:latin typeface="Monaco" pitchFamily="2" charset="77"/>
              </a:rPr>
              <a:t>  beta ~ normal(1, 10);</a:t>
            </a:r>
          </a:p>
          <a:p>
            <a:r>
              <a:rPr lang="en-GB" sz="1100" dirty="0">
                <a:latin typeface="Monaco" pitchFamily="2" charset="77"/>
              </a:rPr>
              <a:t>  sigma ~ </a:t>
            </a:r>
            <a:r>
              <a:rPr lang="en-GB" sz="1100" dirty="0" err="1">
                <a:latin typeface="Monaco" pitchFamily="2" charset="77"/>
              </a:rPr>
              <a:t>cauchy</a:t>
            </a:r>
            <a:r>
              <a:rPr lang="en-GB" sz="1100" dirty="0">
                <a:latin typeface="Monaco" pitchFamily="2" charset="77"/>
              </a:rPr>
              <a:t>(0, 2);</a:t>
            </a:r>
          </a:p>
          <a:p>
            <a:r>
              <a:rPr lang="en-GB" sz="1100" dirty="0">
                <a:latin typeface="Monaco" pitchFamily="2" charset="77"/>
              </a:rPr>
              <a:t>  </a:t>
            </a:r>
          </a:p>
          <a:p>
            <a:r>
              <a:rPr lang="en-GB" sz="1100" dirty="0">
                <a:latin typeface="Monaco" pitchFamily="2" charset="77"/>
              </a:rPr>
              <a:t>  x ~ normal(</a:t>
            </a:r>
            <a:r>
              <a:rPr lang="en-GB" sz="1100" dirty="0" err="1">
                <a:latin typeface="Monaco" pitchFamily="2" charset="77"/>
              </a:rPr>
              <a:t>x_lat</a:t>
            </a:r>
            <a:r>
              <a:rPr lang="en-GB" sz="1100" dirty="0">
                <a:latin typeface="Monaco" pitchFamily="2" charset="77"/>
              </a:rPr>
              <a:t>, </a:t>
            </a:r>
            <a:r>
              <a:rPr lang="en-GB" sz="1100" dirty="0" err="1">
                <a:latin typeface="Monaco" pitchFamily="2" charset="77"/>
              </a:rPr>
              <a:t>sd_x</a:t>
            </a:r>
            <a:r>
              <a:rPr lang="en-GB" sz="1100" dirty="0">
                <a:latin typeface="Monaco" pitchFamily="2" charset="77"/>
              </a:rPr>
              <a:t>);</a:t>
            </a:r>
          </a:p>
          <a:p>
            <a:r>
              <a:rPr lang="en-GB" sz="1100" dirty="0">
                <a:latin typeface="Monaco" pitchFamily="2" charset="77"/>
              </a:rPr>
              <a:t>  y ~ normal(</a:t>
            </a:r>
            <a:r>
              <a:rPr lang="en-GB" sz="1100" dirty="0" err="1">
                <a:latin typeface="Monaco" pitchFamily="2" charset="77"/>
              </a:rPr>
              <a:t>mu_yhat</a:t>
            </a:r>
            <a:r>
              <a:rPr lang="en-GB" sz="1100" dirty="0">
                <a:latin typeface="Monaco" pitchFamily="2" charset="77"/>
              </a:rPr>
              <a:t>, sigma);</a:t>
            </a:r>
          </a:p>
          <a:p>
            <a:r>
              <a:rPr lang="en-GB" sz="1100" dirty="0">
                <a:latin typeface="Monaco" pitchFamily="2" charset="77"/>
              </a:rPr>
              <a:t>}</a:t>
            </a:r>
          </a:p>
        </p:txBody>
      </p:sp>
      <p:sp>
        <p:nvSpPr>
          <p:cNvPr id="7" name="Rectangle 6">
            <a:extLst>
              <a:ext uri="{FF2B5EF4-FFF2-40B4-BE49-F238E27FC236}">
                <a16:creationId xmlns:a16="http://schemas.microsoft.com/office/drawing/2014/main" id="{4769431A-507A-3445-8230-B49C0201B032}"/>
              </a:ext>
            </a:extLst>
          </p:cNvPr>
          <p:cNvSpPr/>
          <p:nvPr/>
        </p:nvSpPr>
        <p:spPr>
          <a:xfrm>
            <a:off x="254659" y="3720623"/>
            <a:ext cx="5346040" cy="1077218"/>
          </a:xfrm>
          <a:prstGeom prst="rect">
            <a:avLst/>
          </a:prstGeom>
        </p:spPr>
        <p:txBody>
          <a:bodyPr wrap="square">
            <a:spAutoFit/>
          </a:bodyPr>
          <a:lstStyle/>
          <a:p>
            <a:r>
              <a:rPr lang="en-GB" sz="1600" dirty="0">
                <a:latin typeface="Optima" panose="02000503060000020004" pitchFamily="2" charset="0"/>
              </a:rPr>
              <a:t>The parameters accepted by the model are the vector </a:t>
            </a:r>
            <a:r>
              <a:rPr lang="en-GB" sz="1600" i="1" dirty="0" err="1">
                <a:latin typeface="Optima" panose="02000503060000020004" pitchFamily="2" charset="0"/>
              </a:rPr>
              <a:t>x_lat</a:t>
            </a:r>
            <a:r>
              <a:rPr lang="en-GB" sz="1600" dirty="0">
                <a:latin typeface="Optima" panose="02000503060000020004" pitchFamily="2" charset="0"/>
              </a:rPr>
              <a:t> of length </a:t>
            </a:r>
            <a:r>
              <a:rPr lang="en-GB" sz="1600" i="1" dirty="0">
                <a:latin typeface="Optima" panose="02000503060000020004" pitchFamily="2" charset="0"/>
              </a:rPr>
              <a:t>N</a:t>
            </a:r>
            <a:r>
              <a:rPr lang="en-GB" sz="1600" dirty="0">
                <a:latin typeface="Optima" panose="02000503060000020004" pitchFamily="2" charset="0"/>
              </a:rPr>
              <a:t> and the real numbers </a:t>
            </a:r>
            <a:r>
              <a:rPr lang="en-GB" sz="1600" i="1" dirty="0">
                <a:latin typeface="Optima" panose="02000503060000020004" pitchFamily="2" charset="0"/>
              </a:rPr>
              <a:t>alpha</a:t>
            </a:r>
            <a:r>
              <a:rPr lang="en-GB" sz="1600" dirty="0">
                <a:latin typeface="Optima" panose="02000503060000020004" pitchFamily="2" charset="0"/>
              </a:rPr>
              <a:t>,</a:t>
            </a:r>
            <a:r>
              <a:rPr lang="en-GB" sz="1600" i="1" dirty="0">
                <a:latin typeface="Optima" panose="02000503060000020004" pitchFamily="2" charset="0"/>
              </a:rPr>
              <a:t> beta</a:t>
            </a:r>
            <a:r>
              <a:rPr lang="en-GB" sz="1600" dirty="0">
                <a:latin typeface="Optima" panose="02000503060000020004" pitchFamily="2" charset="0"/>
              </a:rPr>
              <a:t> and</a:t>
            </a:r>
            <a:r>
              <a:rPr lang="en-GB" sz="1600" i="1" dirty="0">
                <a:latin typeface="Optima" panose="02000503060000020004" pitchFamily="2" charset="0"/>
              </a:rPr>
              <a:t> sigma. </a:t>
            </a:r>
            <a:r>
              <a:rPr lang="en-GB" sz="1600" dirty="0">
                <a:latin typeface="Optima" panose="02000503060000020004" pitchFamily="2" charset="0"/>
              </a:rPr>
              <a:t>Finally, the parameter </a:t>
            </a:r>
            <a:r>
              <a:rPr lang="en-GB" sz="1600" i="1" dirty="0" err="1">
                <a:latin typeface="Optima" panose="02000503060000020004" pitchFamily="2" charset="0"/>
              </a:rPr>
              <a:t>mu_yhat</a:t>
            </a:r>
            <a:r>
              <a:rPr lang="en-GB" sz="1600" dirty="0">
                <a:latin typeface="Optima" panose="02000503060000020004" pitchFamily="2" charset="0"/>
              </a:rPr>
              <a:t> is a vector with a linear relationship with </a:t>
            </a:r>
            <a:r>
              <a:rPr lang="en-GB" sz="1600" i="1" dirty="0" err="1">
                <a:latin typeface="Optima" panose="02000503060000020004" pitchFamily="2" charset="0"/>
              </a:rPr>
              <a:t>x_lat</a:t>
            </a:r>
            <a:r>
              <a:rPr lang="en-GB" sz="1600" dirty="0">
                <a:latin typeface="Optima" panose="02000503060000020004" pitchFamily="2" charset="0"/>
              </a:rPr>
              <a:t> also of length </a:t>
            </a:r>
            <a:r>
              <a:rPr lang="en-GB" sz="1600" i="1" dirty="0">
                <a:latin typeface="Optima" panose="02000503060000020004" pitchFamily="2" charset="0"/>
              </a:rPr>
              <a:t>N</a:t>
            </a:r>
            <a:r>
              <a:rPr lang="en-GB" sz="1600" dirty="0">
                <a:latin typeface="Optima" panose="02000503060000020004" pitchFamily="2" charset="0"/>
              </a:rPr>
              <a:t>.</a:t>
            </a:r>
          </a:p>
        </p:txBody>
      </p:sp>
      <p:sp>
        <p:nvSpPr>
          <p:cNvPr id="8" name="Rectangle 7">
            <a:extLst>
              <a:ext uri="{FF2B5EF4-FFF2-40B4-BE49-F238E27FC236}">
                <a16:creationId xmlns:a16="http://schemas.microsoft.com/office/drawing/2014/main" id="{51A4CA84-4958-0146-832C-49C7B3C92983}"/>
              </a:ext>
            </a:extLst>
          </p:cNvPr>
          <p:cNvSpPr/>
          <p:nvPr/>
        </p:nvSpPr>
        <p:spPr>
          <a:xfrm>
            <a:off x="6642100" y="3661086"/>
            <a:ext cx="4851400" cy="1323439"/>
          </a:xfrm>
          <a:prstGeom prst="rect">
            <a:avLst/>
          </a:prstGeom>
        </p:spPr>
        <p:txBody>
          <a:bodyPr wrap="square">
            <a:spAutoFit/>
          </a:bodyPr>
          <a:lstStyle/>
          <a:p>
            <a:r>
              <a:rPr lang="en-GB" sz="1600" dirty="0">
                <a:latin typeface="Optima" panose="02000503060000020004" pitchFamily="2" charset="0"/>
              </a:rPr>
              <a:t>Priors are defined for </a:t>
            </a:r>
            <a:r>
              <a:rPr lang="en-GB" sz="1600" i="1" dirty="0" err="1">
                <a:latin typeface="Optima" panose="02000503060000020004" pitchFamily="2" charset="0"/>
              </a:rPr>
              <a:t>x_lat</a:t>
            </a:r>
            <a:r>
              <a:rPr lang="en-GB" sz="1600" dirty="0">
                <a:latin typeface="Optima" panose="02000503060000020004" pitchFamily="2" charset="0"/>
              </a:rPr>
              <a:t>,</a:t>
            </a:r>
            <a:r>
              <a:rPr lang="en-GB" sz="1600" i="1" dirty="0">
                <a:latin typeface="Optima" panose="02000503060000020004" pitchFamily="2" charset="0"/>
              </a:rPr>
              <a:t> alpha</a:t>
            </a:r>
            <a:r>
              <a:rPr lang="en-GB" sz="1600" dirty="0">
                <a:latin typeface="Optima" panose="02000503060000020004" pitchFamily="2" charset="0"/>
              </a:rPr>
              <a:t>,</a:t>
            </a:r>
            <a:r>
              <a:rPr lang="en-GB" sz="1600" i="1" dirty="0">
                <a:latin typeface="Optima" panose="02000503060000020004" pitchFamily="2" charset="0"/>
              </a:rPr>
              <a:t> beta</a:t>
            </a:r>
            <a:r>
              <a:rPr lang="en-GB" sz="1600" dirty="0">
                <a:latin typeface="Optima" panose="02000503060000020004" pitchFamily="2" charset="0"/>
              </a:rPr>
              <a:t> and</a:t>
            </a:r>
            <a:r>
              <a:rPr lang="en-GB" sz="1600" i="1" dirty="0">
                <a:latin typeface="Optima" panose="02000503060000020004" pitchFamily="2" charset="0"/>
              </a:rPr>
              <a:t> sigma</a:t>
            </a:r>
            <a:r>
              <a:rPr lang="en-GB" sz="1600" dirty="0">
                <a:latin typeface="Optima" panose="02000503060000020004" pitchFamily="2" charset="0"/>
              </a:rPr>
              <a:t>. We model </a:t>
            </a:r>
            <a:r>
              <a:rPr lang="en-GB" sz="1600" i="1" dirty="0">
                <a:latin typeface="Optima" panose="02000503060000020004" pitchFamily="2" charset="0"/>
              </a:rPr>
              <a:t>x</a:t>
            </a:r>
            <a:r>
              <a:rPr lang="en-GB" sz="1600" dirty="0">
                <a:latin typeface="Optima" panose="02000503060000020004" pitchFamily="2" charset="0"/>
              </a:rPr>
              <a:t> to be normally distributed with mean </a:t>
            </a:r>
            <a:r>
              <a:rPr lang="en-GB" sz="1600" i="1" dirty="0" err="1">
                <a:latin typeface="Optima" panose="02000503060000020004" pitchFamily="2" charset="0"/>
              </a:rPr>
              <a:t>x_lat</a:t>
            </a:r>
            <a:r>
              <a:rPr lang="en-GB" sz="1600" dirty="0">
                <a:latin typeface="Optima" panose="02000503060000020004" pitchFamily="2" charset="0"/>
              </a:rPr>
              <a:t> and standard deviation </a:t>
            </a:r>
            <a:r>
              <a:rPr lang="en-GB" sz="1600" i="1" dirty="0" err="1">
                <a:latin typeface="Optima" panose="02000503060000020004" pitchFamily="2" charset="0"/>
              </a:rPr>
              <a:t>sd_x</a:t>
            </a:r>
            <a:r>
              <a:rPr lang="en-GB" sz="1600" dirty="0">
                <a:latin typeface="Optima" panose="02000503060000020004" pitchFamily="2" charset="0"/>
              </a:rPr>
              <a:t>. We also model</a:t>
            </a:r>
            <a:r>
              <a:rPr lang="en-GB" sz="1600" i="1" dirty="0">
                <a:latin typeface="Optima" panose="02000503060000020004" pitchFamily="2" charset="0"/>
              </a:rPr>
              <a:t> y</a:t>
            </a:r>
            <a:r>
              <a:rPr lang="en-GB" sz="1600" dirty="0">
                <a:latin typeface="Optima" panose="02000503060000020004" pitchFamily="2" charset="0"/>
              </a:rPr>
              <a:t> to be normally distributed with mean </a:t>
            </a:r>
            <a:r>
              <a:rPr lang="en-GB" sz="1600" i="1" dirty="0" err="1">
                <a:latin typeface="Optima" panose="02000503060000020004" pitchFamily="2" charset="0"/>
              </a:rPr>
              <a:t>mu_hat</a:t>
            </a:r>
            <a:r>
              <a:rPr lang="en-GB" sz="1600" i="1" dirty="0">
                <a:latin typeface="Optima" panose="02000503060000020004" pitchFamily="2" charset="0"/>
              </a:rPr>
              <a:t> </a:t>
            </a:r>
            <a:r>
              <a:rPr lang="en-GB" sz="1600" dirty="0">
                <a:latin typeface="Optima" panose="02000503060000020004" pitchFamily="2" charset="0"/>
              </a:rPr>
              <a:t>and standard deviation </a:t>
            </a:r>
            <a:r>
              <a:rPr lang="en-GB" sz="1600" i="1" dirty="0">
                <a:latin typeface="Optima" panose="02000503060000020004" pitchFamily="2" charset="0"/>
              </a:rPr>
              <a:t>sigma</a:t>
            </a:r>
            <a:r>
              <a:rPr lang="en-GB" sz="1600" dirty="0">
                <a:latin typeface="Optima" panose="02000503060000020004" pitchFamily="2" charset="0"/>
              </a:rPr>
              <a:t>.</a:t>
            </a:r>
          </a:p>
        </p:txBody>
      </p:sp>
    </p:spTree>
    <p:extLst>
      <p:ext uri="{BB962C8B-B14F-4D97-AF65-F5344CB8AC3E}">
        <p14:creationId xmlns:p14="http://schemas.microsoft.com/office/powerpoint/2010/main" val="3083118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FCA27-E27E-B94B-AFFC-DD088D9940EA}"/>
              </a:ext>
            </a:extLst>
          </p:cNvPr>
          <p:cNvSpPr txBox="1"/>
          <p:nvPr/>
        </p:nvSpPr>
        <p:spPr>
          <a:xfrm>
            <a:off x="4084009" y="196770"/>
            <a:ext cx="3214791" cy="400110"/>
          </a:xfrm>
          <a:prstGeom prst="rect">
            <a:avLst/>
          </a:prstGeom>
          <a:noFill/>
        </p:spPr>
        <p:txBody>
          <a:bodyPr wrap="none" rtlCol="0">
            <a:spAutoFit/>
          </a:bodyPr>
          <a:lstStyle/>
          <a:p>
            <a:r>
              <a:rPr lang="en-GB" sz="2000" dirty="0">
                <a:latin typeface="Optima" panose="02000503060000020004" pitchFamily="2" charset="0"/>
              </a:rPr>
              <a:t>WEIGHT: Plasticity analysis</a:t>
            </a:r>
          </a:p>
        </p:txBody>
      </p:sp>
      <p:graphicFrame>
        <p:nvGraphicFramePr>
          <p:cNvPr id="6" name="Table 5">
            <a:extLst>
              <a:ext uri="{FF2B5EF4-FFF2-40B4-BE49-F238E27FC236}">
                <a16:creationId xmlns:a16="http://schemas.microsoft.com/office/drawing/2014/main" id="{4968BE0D-94A0-D042-8047-8349F3B4C50B}"/>
              </a:ext>
            </a:extLst>
          </p:cNvPr>
          <p:cNvGraphicFramePr>
            <a:graphicFrameLocks noGrp="1"/>
          </p:cNvGraphicFramePr>
          <p:nvPr>
            <p:extLst>
              <p:ext uri="{D42A27DB-BD31-4B8C-83A1-F6EECF244321}">
                <p14:modId xmlns:p14="http://schemas.microsoft.com/office/powerpoint/2010/main" val="294109555"/>
              </p:ext>
            </p:extLst>
          </p:nvPr>
        </p:nvGraphicFramePr>
        <p:xfrm>
          <a:off x="1294733" y="2108180"/>
          <a:ext cx="3602076" cy="4607298"/>
        </p:xfrm>
        <a:graphic>
          <a:graphicData uri="http://schemas.openxmlformats.org/drawingml/2006/table">
            <a:tbl>
              <a:tblPr bandRow="1">
                <a:tableStyleId>{8799B23B-EC83-4686-B30A-512413B5E67A}</a:tableStyleId>
              </a:tblPr>
              <a:tblGrid>
                <a:gridCol w="600346">
                  <a:extLst>
                    <a:ext uri="{9D8B030D-6E8A-4147-A177-3AD203B41FA5}">
                      <a16:colId xmlns:a16="http://schemas.microsoft.com/office/drawing/2014/main" val="2211278654"/>
                    </a:ext>
                  </a:extLst>
                </a:gridCol>
                <a:gridCol w="600346">
                  <a:extLst>
                    <a:ext uri="{9D8B030D-6E8A-4147-A177-3AD203B41FA5}">
                      <a16:colId xmlns:a16="http://schemas.microsoft.com/office/drawing/2014/main" val="1467196335"/>
                    </a:ext>
                  </a:extLst>
                </a:gridCol>
                <a:gridCol w="600346">
                  <a:extLst>
                    <a:ext uri="{9D8B030D-6E8A-4147-A177-3AD203B41FA5}">
                      <a16:colId xmlns:a16="http://schemas.microsoft.com/office/drawing/2014/main" val="1293747852"/>
                    </a:ext>
                  </a:extLst>
                </a:gridCol>
                <a:gridCol w="600346">
                  <a:extLst>
                    <a:ext uri="{9D8B030D-6E8A-4147-A177-3AD203B41FA5}">
                      <a16:colId xmlns:a16="http://schemas.microsoft.com/office/drawing/2014/main" val="467317703"/>
                    </a:ext>
                  </a:extLst>
                </a:gridCol>
                <a:gridCol w="600346">
                  <a:extLst>
                    <a:ext uri="{9D8B030D-6E8A-4147-A177-3AD203B41FA5}">
                      <a16:colId xmlns:a16="http://schemas.microsoft.com/office/drawing/2014/main" val="2260043038"/>
                    </a:ext>
                  </a:extLst>
                </a:gridCol>
                <a:gridCol w="600346">
                  <a:extLst>
                    <a:ext uri="{9D8B030D-6E8A-4147-A177-3AD203B41FA5}">
                      <a16:colId xmlns:a16="http://schemas.microsoft.com/office/drawing/2014/main" val="2164988076"/>
                    </a:ext>
                  </a:extLst>
                </a:gridCol>
              </a:tblGrid>
              <a:tr h="255961">
                <a:tc>
                  <a:txBody>
                    <a:bodyPr/>
                    <a:lstStyle/>
                    <a:p>
                      <a:r>
                        <a:rPr lang="en-US" sz="900" b="1" dirty="0">
                          <a:effectLst/>
                          <a:latin typeface="Monaco" pitchFamily="2" charset="77"/>
                        </a:rPr>
                        <a:t>x</a:t>
                      </a:r>
                    </a:p>
                  </a:txBody>
                  <a:tcPr marL="13557" marR="13557" marT="10846" marB="10846" anchor="ctr">
                    <a:solidFill>
                      <a:srgbClr val="FFC000"/>
                    </a:solidFill>
                  </a:tcPr>
                </a:tc>
                <a:tc>
                  <a:txBody>
                    <a:bodyPr/>
                    <a:lstStyle/>
                    <a:p>
                      <a:r>
                        <a:rPr lang="en-US" sz="900" b="1" dirty="0">
                          <a:effectLst/>
                          <a:latin typeface="Monaco" pitchFamily="2" charset="77"/>
                        </a:rPr>
                        <a:t>SE</a:t>
                      </a:r>
                    </a:p>
                  </a:txBody>
                  <a:tcPr marL="13557" marR="13557" marT="10846" marB="10846" anchor="ctr"/>
                </a:tc>
                <a:tc>
                  <a:txBody>
                    <a:bodyPr/>
                    <a:lstStyle/>
                    <a:p>
                      <a:r>
                        <a:rPr lang="en-US" sz="900" b="1" dirty="0">
                          <a:effectLst/>
                          <a:latin typeface="Monaco" pitchFamily="2" charset="77"/>
                        </a:rPr>
                        <a:t>n</a:t>
                      </a:r>
                    </a:p>
                  </a:txBody>
                  <a:tcPr marL="13557" marR="13557" marT="10846" marB="10846" anchor="ctr"/>
                </a:tc>
                <a:tc>
                  <a:txBody>
                    <a:bodyPr/>
                    <a:lstStyle/>
                    <a:p>
                      <a:r>
                        <a:rPr lang="en-US" sz="900" b="1" dirty="0">
                          <a:effectLst/>
                          <a:latin typeface="Monaco" pitchFamily="2" charset="77"/>
                        </a:rPr>
                        <a:t>Pop</a:t>
                      </a:r>
                    </a:p>
                  </a:txBody>
                  <a:tcPr marL="13557" marR="13557" marT="10846" marB="10846" anchor="ctr"/>
                </a:tc>
                <a:tc>
                  <a:txBody>
                    <a:bodyPr/>
                    <a:lstStyle/>
                    <a:p>
                      <a:r>
                        <a:rPr lang="en-US" sz="900" b="1" dirty="0">
                          <a:effectLst/>
                          <a:latin typeface="Monaco" pitchFamily="2" charset="77"/>
                        </a:rPr>
                        <a:t>Gen</a:t>
                      </a:r>
                    </a:p>
                  </a:txBody>
                  <a:tcPr marL="13557" marR="13557" marT="10846" marB="10846" anchor="ctr"/>
                </a:tc>
                <a:tc>
                  <a:txBody>
                    <a:bodyPr/>
                    <a:lstStyle/>
                    <a:p>
                      <a:r>
                        <a:rPr lang="en-US" sz="900" b="1" dirty="0" err="1">
                          <a:effectLst/>
                          <a:latin typeface="Monaco" pitchFamily="2" charset="77"/>
                        </a:rPr>
                        <a:t>sd_x</a:t>
                      </a:r>
                      <a:endParaRPr lang="en-US" sz="900" b="1" dirty="0">
                        <a:effectLst/>
                        <a:latin typeface="Monaco" pitchFamily="2" charset="77"/>
                      </a:endParaRPr>
                    </a:p>
                  </a:txBody>
                  <a:tcPr marL="13557" marR="13557" marT="10846" marB="10846" anchor="ctr">
                    <a:solidFill>
                      <a:srgbClr val="FFC000"/>
                    </a:solidFill>
                  </a:tcPr>
                </a:tc>
                <a:extLst>
                  <a:ext uri="{0D108BD9-81ED-4DB2-BD59-A6C34878D82A}">
                    <a16:rowId xmlns:a16="http://schemas.microsoft.com/office/drawing/2014/main" val="1256914238"/>
                  </a:ext>
                </a:extLst>
              </a:tr>
              <a:tr h="255961">
                <a:tc>
                  <a:txBody>
                    <a:bodyPr/>
                    <a:lstStyle/>
                    <a:p>
                      <a:r>
                        <a:rPr lang="en-US" sz="900" dirty="0">
                          <a:effectLst/>
                          <a:latin typeface="Monaco" pitchFamily="2" charset="77"/>
                        </a:rPr>
                        <a:t>-0.56</a:t>
                      </a:r>
                    </a:p>
                  </a:txBody>
                  <a:tcPr marL="13557" marR="13557" marT="10846" marB="10846" anchor="ctr">
                    <a:solidFill>
                      <a:srgbClr val="FFC000"/>
                    </a:solidFill>
                  </a:tcPr>
                </a:tc>
                <a:tc>
                  <a:txBody>
                    <a:bodyPr/>
                    <a:lstStyle/>
                    <a:p>
                      <a:r>
                        <a:rPr lang="en-US" sz="900" dirty="0">
                          <a:effectLst/>
                          <a:latin typeface="Monaco" pitchFamily="2" charset="77"/>
                        </a:rPr>
                        <a:t>0.15</a:t>
                      </a:r>
                    </a:p>
                  </a:txBody>
                  <a:tcPr marL="13557" marR="13557" marT="10846" marB="10846" anchor="ctr"/>
                </a:tc>
                <a:tc>
                  <a:txBody>
                    <a:bodyPr/>
                    <a:lstStyle/>
                    <a:p>
                      <a:r>
                        <a:rPr lang="en-US" sz="900">
                          <a:effectLst/>
                          <a:latin typeface="Monaco" pitchFamily="2" charset="77"/>
                        </a:rPr>
                        <a:t>20</a:t>
                      </a:r>
                    </a:p>
                  </a:txBody>
                  <a:tcPr marL="13557" marR="13557" marT="10846" marB="10846" anchor="ctr"/>
                </a:tc>
                <a:tc>
                  <a:txBody>
                    <a:bodyPr/>
                    <a:lstStyle/>
                    <a:p>
                      <a:r>
                        <a:rPr lang="en-US" sz="900" dirty="0">
                          <a:effectLst/>
                          <a:latin typeface="Monaco" pitchFamily="2" charset="77"/>
                        </a:rPr>
                        <a:t>B</a:t>
                      </a:r>
                    </a:p>
                  </a:txBody>
                  <a:tcPr marL="13557" marR="13557" marT="10846" marB="10846" anchor="ctr"/>
                </a:tc>
                <a:tc>
                  <a:txBody>
                    <a:bodyPr/>
                    <a:lstStyle/>
                    <a:p>
                      <a:r>
                        <a:rPr lang="en-US" sz="900" dirty="0">
                          <a:effectLst/>
                          <a:latin typeface="Monaco" pitchFamily="2" charset="77"/>
                        </a:rPr>
                        <a:t>0</a:t>
                      </a:r>
                    </a:p>
                  </a:txBody>
                  <a:tcPr marL="13557" marR="13557" marT="10846" marB="10846" anchor="ctr"/>
                </a:tc>
                <a:tc>
                  <a:txBody>
                    <a:bodyPr/>
                    <a:lstStyle/>
                    <a:p>
                      <a:r>
                        <a:rPr lang="en-US" sz="900" dirty="0">
                          <a:effectLst/>
                          <a:latin typeface="Monaco" pitchFamily="2" charset="77"/>
                        </a:rPr>
                        <a:t>0.65</a:t>
                      </a:r>
                    </a:p>
                  </a:txBody>
                  <a:tcPr marL="13557" marR="13557" marT="10846" marB="10846" anchor="ctr">
                    <a:solidFill>
                      <a:srgbClr val="FFC000"/>
                    </a:solidFill>
                  </a:tcPr>
                </a:tc>
                <a:extLst>
                  <a:ext uri="{0D108BD9-81ED-4DB2-BD59-A6C34878D82A}">
                    <a16:rowId xmlns:a16="http://schemas.microsoft.com/office/drawing/2014/main" val="2068996286"/>
                  </a:ext>
                </a:extLst>
              </a:tr>
              <a:tr h="255961">
                <a:tc>
                  <a:txBody>
                    <a:bodyPr/>
                    <a:lstStyle/>
                    <a:p>
                      <a:r>
                        <a:rPr lang="en-US" sz="900" dirty="0">
                          <a:effectLst/>
                          <a:latin typeface="Monaco" pitchFamily="2" charset="77"/>
                        </a:rPr>
                        <a:t>-0.22</a:t>
                      </a:r>
                    </a:p>
                  </a:txBody>
                  <a:tcPr marL="13557" marR="13557" marT="10846" marB="10846" anchor="ctr">
                    <a:solidFill>
                      <a:srgbClr val="FFC000"/>
                    </a:solidFill>
                  </a:tcPr>
                </a:tc>
                <a:tc>
                  <a:txBody>
                    <a:bodyPr/>
                    <a:lstStyle/>
                    <a:p>
                      <a:r>
                        <a:rPr lang="en-US" sz="900" dirty="0">
                          <a:effectLst/>
                          <a:latin typeface="Monaco" pitchFamily="2" charset="77"/>
                        </a:rPr>
                        <a:t>0.11</a:t>
                      </a:r>
                    </a:p>
                  </a:txBody>
                  <a:tcPr marL="13557" marR="13557" marT="10846" marB="10846" anchor="ctr"/>
                </a:tc>
                <a:tc>
                  <a:txBody>
                    <a:bodyPr/>
                    <a:lstStyle/>
                    <a:p>
                      <a:r>
                        <a:rPr lang="en-US" sz="900">
                          <a:effectLst/>
                          <a:latin typeface="Monaco" pitchFamily="2" charset="77"/>
                        </a:rPr>
                        <a:t>20</a:t>
                      </a:r>
                    </a:p>
                  </a:txBody>
                  <a:tcPr marL="13557" marR="13557" marT="10846" marB="10846" anchor="ctr"/>
                </a:tc>
                <a:tc>
                  <a:txBody>
                    <a:bodyPr/>
                    <a:lstStyle/>
                    <a:p>
                      <a:r>
                        <a:rPr lang="en-US" sz="900" dirty="0">
                          <a:effectLst/>
                          <a:latin typeface="Monaco" pitchFamily="2" charset="77"/>
                        </a:rPr>
                        <a:t>C</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0.49</a:t>
                      </a:r>
                    </a:p>
                  </a:txBody>
                  <a:tcPr marL="13557" marR="13557" marT="10846" marB="10846" anchor="ctr">
                    <a:solidFill>
                      <a:srgbClr val="FFC000"/>
                    </a:solidFill>
                  </a:tcPr>
                </a:tc>
                <a:extLst>
                  <a:ext uri="{0D108BD9-81ED-4DB2-BD59-A6C34878D82A}">
                    <a16:rowId xmlns:a16="http://schemas.microsoft.com/office/drawing/2014/main" val="628371742"/>
                  </a:ext>
                </a:extLst>
              </a:tr>
              <a:tr h="255961">
                <a:tc>
                  <a:txBody>
                    <a:bodyPr/>
                    <a:lstStyle/>
                    <a:p>
                      <a:r>
                        <a:rPr lang="en-US" sz="900" dirty="0">
                          <a:effectLst/>
                          <a:latin typeface="Monaco" pitchFamily="2" charset="77"/>
                        </a:rPr>
                        <a:t>-0.20</a:t>
                      </a:r>
                    </a:p>
                  </a:txBody>
                  <a:tcPr marL="13557" marR="13557" marT="10846" marB="10846" anchor="ctr">
                    <a:solidFill>
                      <a:srgbClr val="FFC000"/>
                    </a:solidFill>
                  </a:tcPr>
                </a:tc>
                <a:tc>
                  <a:txBody>
                    <a:bodyPr/>
                    <a:lstStyle/>
                    <a:p>
                      <a:r>
                        <a:rPr lang="en-US" sz="900" dirty="0">
                          <a:effectLst/>
                          <a:latin typeface="Monaco" pitchFamily="2" charset="77"/>
                        </a:rPr>
                        <a:t>0.19</a:t>
                      </a:r>
                    </a:p>
                  </a:txBody>
                  <a:tcPr marL="13557" marR="13557" marT="10846" marB="10846" anchor="ctr"/>
                </a:tc>
                <a:tc>
                  <a:txBody>
                    <a:bodyPr/>
                    <a:lstStyle/>
                    <a:p>
                      <a:r>
                        <a:rPr lang="en-US" sz="900">
                          <a:effectLst/>
                          <a:latin typeface="Monaco" pitchFamily="2" charset="77"/>
                        </a:rPr>
                        <a:t>17</a:t>
                      </a:r>
                    </a:p>
                  </a:txBody>
                  <a:tcPr marL="13557" marR="13557" marT="10846" marB="10846" anchor="ctr"/>
                </a:tc>
                <a:tc>
                  <a:txBody>
                    <a:bodyPr/>
                    <a:lstStyle/>
                    <a:p>
                      <a:r>
                        <a:rPr lang="en-US" sz="900">
                          <a:effectLst/>
                          <a:latin typeface="Monaco" pitchFamily="2" charset="77"/>
                        </a:rPr>
                        <a:t>D</a:t>
                      </a:r>
                    </a:p>
                  </a:txBody>
                  <a:tcPr marL="13557" marR="13557" marT="10846" marB="10846" anchor="ctr"/>
                </a:tc>
                <a:tc>
                  <a:txBody>
                    <a:bodyPr/>
                    <a:lstStyle/>
                    <a:p>
                      <a:r>
                        <a:rPr lang="en-US" sz="900" dirty="0">
                          <a:effectLst/>
                          <a:latin typeface="Monaco" pitchFamily="2" charset="77"/>
                        </a:rPr>
                        <a:t>0</a:t>
                      </a:r>
                    </a:p>
                  </a:txBody>
                  <a:tcPr marL="13557" marR="13557" marT="10846" marB="10846" anchor="ctr"/>
                </a:tc>
                <a:tc>
                  <a:txBody>
                    <a:bodyPr/>
                    <a:lstStyle/>
                    <a:p>
                      <a:r>
                        <a:rPr lang="en-US" sz="900" dirty="0">
                          <a:effectLst/>
                          <a:latin typeface="Monaco" pitchFamily="2" charset="77"/>
                        </a:rPr>
                        <a:t>0.78</a:t>
                      </a:r>
                    </a:p>
                  </a:txBody>
                  <a:tcPr marL="13557" marR="13557" marT="10846" marB="10846" anchor="ctr">
                    <a:solidFill>
                      <a:srgbClr val="FFC000"/>
                    </a:solidFill>
                  </a:tcPr>
                </a:tc>
                <a:extLst>
                  <a:ext uri="{0D108BD9-81ED-4DB2-BD59-A6C34878D82A}">
                    <a16:rowId xmlns:a16="http://schemas.microsoft.com/office/drawing/2014/main" val="2126987059"/>
                  </a:ext>
                </a:extLst>
              </a:tr>
              <a:tr h="255961">
                <a:tc>
                  <a:txBody>
                    <a:bodyPr/>
                    <a:lstStyle/>
                    <a:p>
                      <a:r>
                        <a:rPr lang="en-US" sz="900" dirty="0">
                          <a:effectLst/>
                          <a:latin typeface="Monaco" pitchFamily="2" charset="77"/>
                        </a:rPr>
                        <a:t>-0.58</a:t>
                      </a:r>
                    </a:p>
                  </a:txBody>
                  <a:tcPr marL="13557" marR="13557" marT="10846" marB="10846" anchor="ctr">
                    <a:solidFill>
                      <a:srgbClr val="FFC000"/>
                    </a:solidFill>
                  </a:tcPr>
                </a:tc>
                <a:tc>
                  <a:txBody>
                    <a:bodyPr/>
                    <a:lstStyle/>
                    <a:p>
                      <a:r>
                        <a:rPr lang="en-US" sz="900" dirty="0">
                          <a:effectLst/>
                          <a:latin typeface="Monaco" pitchFamily="2" charset="77"/>
                        </a:rPr>
                        <a:t>0.11</a:t>
                      </a:r>
                    </a:p>
                  </a:txBody>
                  <a:tcPr marL="13557" marR="13557" marT="10846" marB="10846" anchor="ctr"/>
                </a:tc>
                <a:tc>
                  <a:txBody>
                    <a:bodyPr/>
                    <a:lstStyle/>
                    <a:p>
                      <a:r>
                        <a:rPr lang="en-US" sz="900">
                          <a:effectLst/>
                          <a:latin typeface="Monaco" pitchFamily="2" charset="77"/>
                        </a:rPr>
                        <a:t>20</a:t>
                      </a:r>
                    </a:p>
                  </a:txBody>
                  <a:tcPr marL="13557" marR="13557" marT="10846" marB="10846" anchor="ctr"/>
                </a:tc>
                <a:tc>
                  <a:txBody>
                    <a:bodyPr/>
                    <a:lstStyle/>
                    <a:p>
                      <a:r>
                        <a:rPr lang="en-US" sz="900" dirty="0">
                          <a:effectLst/>
                          <a:latin typeface="Monaco" pitchFamily="2" charset="77"/>
                        </a:rPr>
                        <a:t>E</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0.50</a:t>
                      </a:r>
                    </a:p>
                  </a:txBody>
                  <a:tcPr marL="13557" marR="13557" marT="10846" marB="10846" anchor="ctr">
                    <a:solidFill>
                      <a:srgbClr val="FFC000"/>
                    </a:solidFill>
                  </a:tcPr>
                </a:tc>
                <a:extLst>
                  <a:ext uri="{0D108BD9-81ED-4DB2-BD59-A6C34878D82A}">
                    <a16:rowId xmlns:a16="http://schemas.microsoft.com/office/drawing/2014/main" val="489362717"/>
                  </a:ext>
                </a:extLst>
              </a:tr>
              <a:tr h="255961">
                <a:tc>
                  <a:txBody>
                    <a:bodyPr/>
                    <a:lstStyle/>
                    <a:p>
                      <a:r>
                        <a:rPr lang="en-US" sz="900" dirty="0">
                          <a:effectLst/>
                          <a:latin typeface="Monaco" pitchFamily="2" charset="77"/>
                        </a:rPr>
                        <a:t>-0.51</a:t>
                      </a:r>
                    </a:p>
                  </a:txBody>
                  <a:tcPr marL="13557" marR="13557" marT="10846" marB="10846" anchor="ctr">
                    <a:solidFill>
                      <a:srgbClr val="FFC000"/>
                    </a:solidFill>
                  </a:tcPr>
                </a:tc>
                <a:tc>
                  <a:txBody>
                    <a:bodyPr/>
                    <a:lstStyle/>
                    <a:p>
                      <a:r>
                        <a:rPr lang="en-US" sz="900" dirty="0">
                          <a:effectLst/>
                          <a:latin typeface="Monaco" pitchFamily="2" charset="77"/>
                        </a:rPr>
                        <a:t>0.13</a:t>
                      </a:r>
                    </a:p>
                  </a:txBody>
                  <a:tcPr marL="13557" marR="13557" marT="10846" marB="10846" anchor="ctr"/>
                </a:tc>
                <a:tc>
                  <a:txBody>
                    <a:bodyPr/>
                    <a:lstStyle/>
                    <a:p>
                      <a:r>
                        <a:rPr lang="en-US" sz="900">
                          <a:effectLst/>
                          <a:latin typeface="Monaco" pitchFamily="2" charset="77"/>
                        </a:rPr>
                        <a:t>17</a:t>
                      </a:r>
                    </a:p>
                  </a:txBody>
                  <a:tcPr marL="13557" marR="13557" marT="10846" marB="10846" anchor="ctr"/>
                </a:tc>
                <a:tc>
                  <a:txBody>
                    <a:bodyPr/>
                    <a:lstStyle/>
                    <a:p>
                      <a:r>
                        <a:rPr lang="en-US" sz="900" dirty="0">
                          <a:effectLst/>
                          <a:latin typeface="Monaco" pitchFamily="2" charset="77"/>
                        </a:rPr>
                        <a:t>F</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0.52</a:t>
                      </a:r>
                    </a:p>
                  </a:txBody>
                  <a:tcPr marL="13557" marR="13557" marT="10846" marB="10846" anchor="ctr">
                    <a:solidFill>
                      <a:srgbClr val="FFC000"/>
                    </a:solidFill>
                  </a:tcPr>
                </a:tc>
                <a:extLst>
                  <a:ext uri="{0D108BD9-81ED-4DB2-BD59-A6C34878D82A}">
                    <a16:rowId xmlns:a16="http://schemas.microsoft.com/office/drawing/2014/main" val="2740055605"/>
                  </a:ext>
                </a:extLst>
              </a:tr>
              <a:tr h="255961">
                <a:tc>
                  <a:txBody>
                    <a:bodyPr/>
                    <a:lstStyle/>
                    <a:p>
                      <a:r>
                        <a:rPr lang="en-US" sz="900" dirty="0">
                          <a:effectLst/>
                          <a:latin typeface="Monaco" pitchFamily="2" charset="77"/>
                        </a:rPr>
                        <a:t>-0.63</a:t>
                      </a:r>
                    </a:p>
                  </a:txBody>
                  <a:tcPr marL="13557" marR="13557" marT="10846" marB="10846" anchor="ctr">
                    <a:solidFill>
                      <a:srgbClr val="FFC000"/>
                    </a:solidFill>
                  </a:tcPr>
                </a:tc>
                <a:tc>
                  <a:txBody>
                    <a:bodyPr/>
                    <a:lstStyle/>
                    <a:p>
                      <a:r>
                        <a:rPr lang="en-US" sz="900" dirty="0">
                          <a:effectLst/>
                          <a:latin typeface="Monaco" pitchFamily="2" charset="77"/>
                        </a:rPr>
                        <a:t>0.10</a:t>
                      </a:r>
                    </a:p>
                  </a:txBody>
                  <a:tcPr marL="13557" marR="13557" marT="10846" marB="10846" anchor="ctr"/>
                </a:tc>
                <a:tc>
                  <a:txBody>
                    <a:bodyPr/>
                    <a:lstStyle/>
                    <a:p>
                      <a:r>
                        <a:rPr lang="en-US" sz="900">
                          <a:effectLst/>
                          <a:latin typeface="Monaco" pitchFamily="2" charset="77"/>
                        </a:rPr>
                        <a:t>22</a:t>
                      </a:r>
                    </a:p>
                  </a:txBody>
                  <a:tcPr marL="13557" marR="13557" marT="10846" marB="10846" anchor="ctr"/>
                </a:tc>
                <a:tc>
                  <a:txBody>
                    <a:bodyPr/>
                    <a:lstStyle/>
                    <a:p>
                      <a:r>
                        <a:rPr lang="en-US" sz="900" dirty="0">
                          <a:effectLst/>
                          <a:latin typeface="Monaco" pitchFamily="2" charset="77"/>
                        </a:rPr>
                        <a:t>G</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0.48</a:t>
                      </a:r>
                    </a:p>
                  </a:txBody>
                  <a:tcPr marL="13557" marR="13557" marT="10846" marB="10846" anchor="ctr">
                    <a:solidFill>
                      <a:srgbClr val="FFC000"/>
                    </a:solidFill>
                  </a:tcPr>
                </a:tc>
                <a:extLst>
                  <a:ext uri="{0D108BD9-81ED-4DB2-BD59-A6C34878D82A}">
                    <a16:rowId xmlns:a16="http://schemas.microsoft.com/office/drawing/2014/main" val="1492471128"/>
                  </a:ext>
                </a:extLst>
              </a:tr>
              <a:tr h="255961">
                <a:tc>
                  <a:txBody>
                    <a:bodyPr/>
                    <a:lstStyle/>
                    <a:p>
                      <a:r>
                        <a:rPr lang="en-US" sz="900" dirty="0">
                          <a:effectLst/>
                          <a:latin typeface="Monaco" pitchFamily="2" charset="77"/>
                        </a:rPr>
                        <a:t>-0.48</a:t>
                      </a:r>
                    </a:p>
                  </a:txBody>
                  <a:tcPr marL="13557" marR="13557" marT="10846" marB="10846" anchor="ctr">
                    <a:solidFill>
                      <a:srgbClr val="FFC000"/>
                    </a:solidFill>
                  </a:tcPr>
                </a:tc>
                <a:tc>
                  <a:txBody>
                    <a:bodyPr/>
                    <a:lstStyle/>
                    <a:p>
                      <a:r>
                        <a:rPr lang="en-US" sz="900" dirty="0">
                          <a:effectLst/>
                          <a:latin typeface="Monaco" pitchFamily="2" charset="77"/>
                        </a:rPr>
                        <a:t>0.07</a:t>
                      </a:r>
                    </a:p>
                  </a:txBody>
                  <a:tcPr marL="13557" marR="13557" marT="10846" marB="10846" anchor="ctr"/>
                </a:tc>
                <a:tc>
                  <a:txBody>
                    <a:bodyPr/>
                    <a:lstStyle/>
                    <a:p>
                      <a:r>
                        <a:rPr lang="en-US" sz="900">
                          <a:effectLst/>
                          <a:latin typeface="Monaco" pitchFamily="2" charset="77"/>
                        </a:rPr>
                        <a:t>21</a:t>
                      </a:r>
                    </a:p>
                  </a:txBody>
                  <a:tcPr marL="13557" marR="13557" marT="10846" marB="10846" anchor="ctr"/>
                </a:tc>
                <a:tc>
                  <a:txBody>
                    <a:bodyPr/>
                    <a:lstStyle/>
                    <a:p>
                      <a:r>
                        <a:rPr lang="en-US" sz="900" dirty="0">
                          <a:effectLst/>
                          <a:latin typeface="Monaco" pitchFamily="2" charset="77"/>
                        </a:rPr>
                        <a:t>H</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0.31</a:t>
                      </a:r>
                    </a:p>
                  </a:txBody>
                  <a:tcPr marL="13557" marR="13557" marT="10846" marB="10846" anchor="ctr">
                    <a:solidFill>
                      <a:srgbClr val="FFC000"/>
                    </a:solidFill>
                  </a:tcPr>
                </a:tc>
                <a:extLst>
                  <a:ext uri="{0D108BD9-81ED-4DB2-BD59-A6C34878D82A}">
                    <a16:rowId xmlns:a16="http://schemas.microsoft.com/office/drawing/2014/main" val="1375164346"/>
                  </a:ext>
                </a:extLst>
              </a:tr>
              <a:tr h="255961">
                <a:tc>
                  <a:txBody>
                    <a:bodyPr/>
                    <a:lstStyle/>
                    <a:p>
                      <a:r>
                        <a:rPr lang="en-US" sz="900" dirty="0">
                          <a:effectLst/>
                          <a:latin typeface="Monaco" pitchFamily="2" charset="77"/>
                        </a:rPr>
                        <a:t>-0.66</a:t>
                      </a:r>
                    </a:p>
                  </a:txBody>
                  <a:tcPr marL="13557" marR="13557" marT="10846" marB="10846" anchor="ctr">
                    <a:solidFill>
                      <a:srgbClr val="FFC000"/>
                    </a:solidFill>
                  </a:tcPr>
                </a:tc>
                <a:tc>
                  <a:txBody>
                    <a:bodyPr/>
                    <a:lstStyle/>
                    <a:p>
                      <a:r>
                        <a:rPr lang="en-US" sz="900" dirty="0">
                          <a:effectLst/>
                          <a:latin typeface="Monaco" pitchFamily="2" charset="77"/>
                        </a:rPr>
                        <a:t>0.08</a:t>
                      </a:r>
                    </a:p>
                  </a:txBody>
                  <a:tcPr marL="13557" marR="13557" marT="10846" marB="10846" anchor="ctr"/>
                </a:tc>
                <a:tc>
                  <a:txBody>
                    <a:bodyPr/>
                    <a:lstStyle/>
                    <a:p>
                      <a:r>
                        <a:rPr lang="en-US" sz="900">
                          <a:effectLst/>
                          <a:latin typeface="Monaco" pitchFamily="2" charset="77"/>
                        </a:rPr>
                        <a:t>20</a:t>
                      </a:r>
                    </a:p>
                  </a:txBody>
                  <a:tcPr marL="13557" marR="13557" marT="10846" marB="10846" anchor="ctr"/>
                </a:tc>
                <a:tc>
                  <a:txBody>
                    <a:bodyPr/>
                    <a:lstStyle/>
                    <a:p>
                      <a:r>
                        <a:rPr lang="en-US" sz="900" dirty="0">
                          <a:effectLst/>
                          <a:latin typeface="Monaco" pitchFamily="2" charset="77"/>
                        </a:rPr>
                        <a:t>I</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0.38</a:t>
                      </a:r>
                    </a:p>
                  </a:txBody>
                  <a:tcPr marL="13557" marR="13557" marT="10846" marB="10846" anchor="ctr">
                    <a:solidFill>
                      <a:srgbClr val="FFC000"/>
                    </a:solidFill>
                  </a:tcPr>
                </a:tc>
                <a:extLst>
                  <a:ext uri="{0D108BD9-81ED-4DB2-BD59-A6C34878D82A}">
                    <a16:rowId xmlns:a16="http://schemas.microsoft.com/office/drawing/2014/main" val="1094744933"/>
                  </a:ext>
                </a:extLst>
              </a:tr>
              <a:tr h="255961">
                <a:tc>
                  <a:txBody>
                    <a:bodyPr/>
                    <a:lstStyle/>
                    <a:p>
                      <a:r>
                        <a:rPr lang="en-US" sz="900" dirty="0">
                          <a:effectLst/>
                          <a:latin typeface="Monaco" pitchFamily="2" charset="77"/>
                        </a:rPr>
                        <a:t>-0.65</a:t>
                      </a:r>
                    </a:p>
                  </a:txBody>
                  <a:tcPr marL="13557" marR="13557" marT="10846" marB="10846" anchor="ctr">
                    <a:solidFill>
                      <a:srgbClr val="FFC000"/>
                    </a:solidFill>
                  </a:tcPr>
                </a:tc>
                <a:tc>
                  <a:txBody>
                    <a:bodyPr/>
                    <a:lstStyle/>
                    <a:p>
                      <a:r>
                        <a:rPr lang="en-US" sz="900" dirty="0">
                          <a:effectLst/>
                          <a:latin typeface="Monaco" pitchFamily="2" charset="77"/>
                        </a:rPr>
                        <a:t>0.07</a:t>
                      </a:r>
                    </a:p>
                  </a:txBody>
                  <a:tcPr marL="13557" marR="13557" marT="10846" marB="10846" anchor="ctr"/>
                </a:tc>
                <a:tc>
                  <a:txBody>
                    <a:bodyPr/>
                    <a:lstStyle/>
                    <a:p>
                      <a:r>
                        <a:rPr lang="en-US" sz="900">
                          <a:effectLst/>
                          <a:latin typeface="Monaco" pitchFamily="2" charset="77"/>
                        </a:rPr>
                        <a:t>21</a:t>
                      </a:r>
                    </a:p>
                  </a:txBody>
                  <a:tcPr marL="13557" marR="13557" marT="10846" marB="10846" anchor="ctr"/>
                </a:tc>
                <a:tc>
                  <a:txBody>
                    <a:bodyPr/>
                    <a:lstStyle/>
                    <a:p>
                      <a:r>
                        <a:rPr lang="en-US" sz="900" dirty="0">
                          <a:effectLst/>
                          <a:latin typeface="Monaco" pitchFamily="2" charset="77"/>
                        </a:rPr>
                        <a:t>J</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0.32</a:t>
                      </a:r>
                    </a:p>
                  </a:txBody>
                  <a:tcPr marL="13557" marR="13557" marT="10846" marB="10846" anchor="ctr">
                    <a:solidFill>
                      <a:srgbClr val="FFC000"/>
                    </a:solidFill>
                  </a:tcPr>
                </a:tc>
                <a:extLst>
                  <a:ext uri="{0D108BD9-81ED-4DB2-BD59-A6C34878D82A}">
                    <a16:rowId xmlns:a16="http://schemas.microsoft.com/office/drawing/2014/main" val="1838098877"/>
                  </a:ext>
                </a:extLst>
              </a:tr>
              <a:tr h="255961">
                <a:tc>
                  <a:txBody>
                    <a:bodyPr/>
                    <a:lstStyle/>
                    <a:p>
                      <a:r>
                        <a:rPr lang="en-US" sz="900" dirty="0">
                          <a:effectLst/>
                          <a:latin typeface="Monaco" pitchFamily="2" charset="77"/>
                        </a:rPr>
                        <a:t>-0.57</a:t>
                      </a:r>
                    </a:p>
                  </a:txBody>
                  <a:tcPr marL="13557" marR="13557" marT="10846" marB="10846" anchor="ctr">
                    <a:solidFill>
                      <a:srgbClr val="FFC000"/>
                    </a:solidFill>
                  </a:tcPr>
                </a:tc>
                <a:tc>
                  <a:txBody>
                    <a:bodyPr/>
                    <a:lstStyle/>
                    <a:p>
                      <a:r>
                        <a:rPr lang="en-US" sz="900" dirty="0">
                          <a:effectLst/>
                          <a:latin typeface="Monaco" pitchFamily="2" charset="77"/>
                        </a:rPr>
                        <a:t>0.08</a:t>
                      </a:r>
                    </a:p>
                  </a:txBody>
                  <a:tcPr marL="13557" marR="13557" marT="10846" marB="10846" anchor="ctr"/>
                </a:tc>
                <a:tc>
                  <a:txBody>
                    <a:bodyPr/>
                    <a:lstStyle/>
                    <a:p>
                      <a:r>
                        <a:rPr lang="en-US" sz="900">
                          <a:effectLst/>
                          <a:latin typeface="Monaco" pitchFamily="2" charset="77"/>
                        </a:rPr>
                        <a:t>21</a:t>
                      </a:r>
                    </a:p>
                  </a:txBody>
                  <a:tcPr marL="13557" marR="13557" marT="10846" marB="10846" anchor="ctr"/>
                </a:tc>
                <a:tc>
                  <a:txBody>
                    <a:bodyPr/>
                    <a:lstStyle/>
                    <a:p>
                      <a:r>
                        <a:rPr lang="en-US" sz="900" dirty="0">
                          <a:effectLst/>
                          <a:latin typeface="Monaco" pitchFamily="2" charset="77"/>
                        </a:rPr>
                        <a:t>K</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0.38</a:t>
                      </a:r>
                    </a:p>
                  </a:txBody>
                  <a:tcPr marL="13557" marR="13557" marT="10846" marB="10846" anchor="ctr">
                    <a:solidFill>
                      <a:srgbClr val="FFC000"/>
                    </a:solidFill>
                  </a:tcPr>
                </a:tc>
                <a:extLst>
                  <a:ext uri="{0D108BD9-81ED-4DB2-BD59-A6C34878D82A}">
                    <a16:rowId xmlns:a16="http://schemas.microsoft.com/office/drawing/2014/main" val="3303692974"/>
                  </a:ext>
                </a:extLst>
              </a:tr>
              <a:tr h="255961">
                <a:tc>
                  <a:txBody>
                    <a:bodyPr/>
                    <a:lstStyle/>
                    <a:p>
                      <a:r>
                        <a:rPr lang="en-US" sz="900" dirty="0">
                          <a:effectLst/>
                          <a:latin typeface="Monaco" pitchFamily="2" charset="77"/>
                        </a:rPr>
                        <a:t>-0.63</a:t>
                      </a:r>
                    </a:p>
                  </a:txBody>
                  <a:tcPr marL="13557" marR="13557" marT="10846" marB="10846" anchor="ctr">
                    <a:solidFill>
                      <a:srgbClr val="FFC000"/>
                    </a:solidFill>
                  </a:tcPr>
                </a:tc>
                <a:tc>
                  <a:txBody>
                    <a:bodyPr/>
                    <a:lstStyle/>
                    <a:p>
                      <a:r>
                        <a:rPr lang="en-US" sz="900" dirty="0">
                          <a:effectLst/>
                          <a:latin typeface="Monaco" pitchFamily="2" charset="77"/>
                        </a:rPr>
                        <a:t>0.05</a:t>
                      </a:r>
                    </a:p>
                  </a:txBody>
                  <a:tcPr marL="13557" marR="13557" marT="10846" marB="10846" anchor="ctr"/>
                </a:tc>
                <a:tc>
                  <a:txBody>
                    <a:bodyPr/>
                    <a:lstStyle/>
                    <a:p>
                      <a:r>
                        <a:rPr lang="en-US" sz="900">
                          <a:effectLst/>
                          <a:latin typeface="Monaco" pitchFamily="2" charset="77"/>
                        </a:rPr>
                        <a:t>19</a:t>
                      </a:r>
                    </a:p>
                  </a:txBody>
                  <a:tcPr marL="13557" marR="13557" marT="10846" marB="10846" anchor="ctr"/>
                </a:tc>
                <a:tc>
                  <a:txBody>
                    <a:bodyPr/>
                    <a:lstStyle/>
                    <a:p>
                      <a:r>
                        <a:rPr lang="en-US" sz="900" dirty="0">
                          <a:effectLst/>
                          <a:latin typeface="Monaco" pitchFamily="2" charset="77"/>
                        </a:rPr>
                        <a:t>L</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0.20</a:t>
                      </a:r>
                    </a:p>
                  </a:txBody>
                  <a:tcPr marL="13557" marR="13557" marT="10846" marB="10846" anchor="ctr">
                    <a:solidFill>
                      <a:srgbClr val="FFC000"/>
                    </a:solidFill>
                  </a:tcPr>
                </a:tc>
                <a:extLst>
                  <a:ext uri="{0D108BD9-81ED-4DB2-BD59-A6C34878D82A}">
                    <a16:rowId xmlns:a16="http://schemas.microsoft.com/office/drawing/2014/main" val="1746485277"/>
                  </a:ext>
                </a:extLst>
              </a:tr>
              <a:tr h="255961">
                <a:tc>
                  <a:txBody>
                    <a:bodyPr/>
                    <a:lstStyle/>
                    <a:p>
                      <a:r>
                        <a:rPr lang="en-US" sz="900" dirty="0">
                          <a:effectLst/>
                          <a:latin typeface="Monaco" pitchFamily="2" charset="77"/>
                        </a:rPr>
                        <a:t>-0.67</a:t>
                      </a:r>
                    </a:p>
                  </a:txBody>
                  <a:tcPr marL="13557" marR="13557" marT="10846" marB="10846" anchor="ctr">
                    <a:solidFill>
                      <a:srgbClr val="FFC000"/>
                    </a:solidFill>
                  </a:tcPr>
                </a:tc>
                <a:tc>
                  <a:txBody>
                    <a:bodyPr/>
                    <a:lstStyle/>
                    <a:p>
                      <a:r>
                        <a:rPr lang="en-US" sz="900" dirty="0">
                          <a:effectLst/>
                          <a:latin typeface="Monaco" pitchFamily="2" charset="77"/>
                        </a:rPr>
                        <a:t>0.04</a:t>
                      </a:r>
                    </a:p>
                  </a:txBody>
                  <a:tcPr marL="13557" marR="13557" marT="10846" marB="10846" anchor="ctr"/>
                </a:tc>
                <a:tc>
                  <a:txBody>
                    <a:bodyPr/>
                    <a:lstStyle/>
                    <a:p>
                      <a:r>
                        <a:rPr lang="en-US" sz="900">
                          <a:effectLst/>
                          <a:latin typeface="Monaco" pitchFamily="2" charset="77"/>
                        </a:rPr>
                        <a:t>21</a:t>
                      </a:r>
                    </a:p>
                  </a:txBody>
                  <a:tcPr marL="13557" marR="13557" marT="10846" marB="10846" anchor="ctr"/>
                </a:tc>
                <a:tc>
                  <a:txBody>
                    <a:bodyPr/>
                    <a:lstStyle/>
                    <a:p>
                      <a:r>
                        <a:rPr lang="en-US" sz="900">
                          <a:effectLst/>
                          <a:latin typeface="Monaco" pitchFamily="2" charset="77"/>
                        </a:rPr>
                        <a:t>M</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0.17</a:t>
                      </a:r>
                    </a:p>
                  </a:txBody>
                  <a:tcPr marL="13557" marR="13557" marT="10846" marB="10846" anchor="ctr">
                    <a:solidFill>
                      <a:srgbClr val="FFC000"/>
                    </a:solidFill>
                  </a:tcPr>
                </a:tc>
                <a:extLst>
                  <a:ext uri="{0D108BD9-81ED-4DB2-BD59-A6C34878D82A}">
                    <a16:rowId xmlns:a16="http://schemas.microsoft.com/office/drawing/2014/main" val="952531525"/>
                  </a:ext>
                </a:extLst>
              </a:tr>
              <a:tr h="255961">
                <a:tc>
                  <a:txBody>
                    <a:bodyPr/>
                    <a:lstStyle/>
                    <a:p>
                      <a:r>
                        <a:rPr lang="en-US" sz="900" dirty="0">
                          <a:effectLst/>
                          <a:latin typeface="Monaco" pitchFamily="2" charset="77"/>
                        </a:rPr>
                        <a:t>-0.79</a:t>
                      </a:r>
                    </a:p>
                  </a:txBody>
                  <a:tcPr marL="13557" marR="13557" marT="10846" marB="10846" anchor="ctr">
                    <a:solidFill>
                      <a:srgbClr val="FFC000"/>
                    </a:solidFill>
                  </a:tcPr>
                </a:tc>
                <a:tc>
                  <a:txBody>
                    <a:bodyPr/>
                    <a:lstStyle/>
                    <a:p>
                      <a:r>
                        <a:rPr lang="en-US" sz="900" dirty="0">
                          <a:effectLst/>
                          <a:latin typeface="Monaco" pitchFamily="2" charset="77"/>
                        </a:rPr>
                        <a:t>0.04</a:t>
                      </a:r>
                    </a:p>
                  </a:txBody>
                  <a:tcPr marL="13557" marR="13557" marT="10846" marB="10846" anchor="ctr"/>
                </a:tc>
                <a:tc>
                  <a:txBody>
                    <a:bodyPr/>
                    <a:lstStyle/>
                    <a:p>
                      <a:r>
                        <a:rPr lang="en-US" sz="900">
                          <a:effectLst/>
                          <a:latin typeface="Monaco" pitchFamily="2" charset="77"/>
                        </a:rPr>
                        <a:t>16</a:t>
                      </a:r>
                    </a:p>
                  </a:txBody>
                  <a:tcPr marL="13557" marR="13557" marT="10846" marB="10846" anchor="ctr"/>
                </a:tc>
                <a:tc>
                  <a:txBody>
                    <a:bodyPr/>
                    <a:lstStyle/>
                    <a:p>
                      <a:r>
                        <a:rPr lang="en-US" sz="900" dirty="0">
                          <a:effectLst/>
                          <a:latin typeface="Monaco" pitchFamily="2" charset="77"/>
                        </a:rPr>
                        <a:t>N</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0.17</a:t>
                      </a:r>
                    </a:p>
                  </a:txBody>
                  <a:tcPr marL="13557" marR="13557" marT="10846" marB="10846" anchor="ctr">
                    <a:solidFill>
                      <a:srgbClr val="FFC000"/>
                    </a:solidFill>
                  </a:tcPr>
                </a:tc>
                <a:extLst>
                  <a:ext uri="{0D108BD9-81ED-4DB2-BD59-A6C34878D82A}">
                    <a16:rowId xmlns:a16="http://schemas.microsoft.com/office/drawing/2014/main" val="2657254151"/>
                  </a:ext>
                </a:extLst>
              </a:tr>
              <a:tr h="255961">
                <a:tc>
                  <a:txBody>
                    <a:bodyPr/>
                    <a:lstStyle/>
                    <a:p>
                      <a:r>
                        <a:rPr lang="en-US" sz="900" dirty="0">
                          <a:effectLst/>
                          <a:latin typeface="Monaco" pitchFamily="2" charset="77"/>
                        </a:rPr>
                        <a:t>-0.73</a:t>
                      </a:r>
                    </a:p>
                  </a:txBody>
                  <a:tcPr marL="13557" marR="13557" marT="10846" marB="10846" anchor="ctr">
                    <a:solidFill>
                      <a:srgbClr val="FFC000"/>
                    </a:solidFill>
                  </a:tcPr>
                </a:tc>
                <a:tc>
                  <a:txBody>
                    <a:bodyPr/>
                    <a:lstStyle/>
                    <a:p>
                      <a:r>
                        <a:rPr lang="en-US" sz="900" dirty="0">
                          <a:effectLst/>
                          <a:latin typeface="Monaco" pitchFamily="2" charset="77"/>
                        </a:rPr>
                        <a:t>0.04</a:t>
                      </a:r>
                    </a:p>
                  </a:txBody>
                  <a:tcPr marL="13557" marR="13557" marT="10846" marB="10846" anchor="ctr"/>
                </a:tc>
                <a:tc>
                  <a:txBody>
                    <a:bodyPr/>
                    <a:lstStyle/>
                    <a:p>
                      <a:r>
                        <a:rPr lang="en-US" sz="900">
                          <a:effectLst/>
                          <a:latin typeface="Monaco" pitchFamily="2" charset="77"/>
                        </a:rPr>
                        <a:t>20</a:t>
                      </a:r>
                    </a:p>
                  </a:txBody>
                  <a:tcPr marL="13557" marR="13557" marT="10846" marB="10846" anchor="ctr"/>
                </a:tc>
                <a:tc>
                  <a:txBody>
                    <a:bodyPr/>
                    <a:lstStyle/>
                    <a:p>
                      <a:r>
                        <a:rPr lang="en-US" sz="900" dirty="0">
                          <a:effectLst/>
                          <a:latin typeface="Monaco" pitchFamily="2" charset="77"/>
                        </a:rPr>
                        <a:t>O</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0.17</a:t>
                      </a:r>
                    </a:p>
                  </a:txBody>
                  <a:tcPr marL="13557" marR="13557" marT="10846" marB="10846" anchor="ctr">
                    <a:solidFill>
                      <a:srgbClr val="FFC000"/>
                    </a:solidFill>
                  </a:tcPr>
                </a:tc>
                <a:extLst>
                  <a:ext uri="{0D108BD9-81ED-4DB2-BD59-A6C34878D82A}">
                    <a16:rowId xmlns:a16="http://schemas.microsoft.com/office/drawing/2014/main" val="874725767"/>
                  </a:ext>
                </a:extLst>
              </a:tr>
              <a:tr h="255961">
                <a:tc>
                  <a:txBody>
                    <a:bodyPr/>
                    <a:lstStyle/>
                    <a:p>
                      <a:r>
                        <a:rPr lang="en-US" sz="900" dirty="0">
                          <a:effectLst/>
                          <a:latin typeface="Monaco" pitchFamily="2" charset="77"/>
                        </a:rPr>
                        <a:t>-0.69</a:t>
                      </a:r>
                    </a:p>
                  </a:txBody>
                  <a:tcPr marL="13557" marR="13557" marT="10846" marB="10846" anchor="ctr">
                    <a:solidFill>
                      <a:srgbClr val="FFC000"/>
                    </a:solidFill>
                  </a:tcPr>
                </a:tc>
                <a:tc>
                  <a:txBody>
                    <a:bodyPr/>
                    <a:lstStyle/>
                    <a:p>
                      <a:r>
                        <a:rPr lang="en-US" sz="900" dirty="0">
                          <a:effectLst/>
                          <a:latin typeface="Monaco" pitchFamily="2" charset="77"/>
                        </a:rPr>
                        <a:t>0.04</a:t>
                      </a:r>
                    </a:p>
                  </a:txBody>
                  <a:tcPr marL="13557" marR="13557" marT="10846" marB="10846" anchor="ctr"/>
                </a:tc>
                <a:tc>
                  <a:txBody>
                    <a:bodyPr/>
                    <a:lstStyle/>
                    <a:p>
                      <a:r>
                        <a:rPr lang="en-US" sz="900">
                          <a:effectLst/>
                          <a:latin typeface="Monaco" pitchFamily="2" charset="77"/>
                        </a:rPr>
                        <a:t>23</a:t>
                      </a:r>
                    </a:p>
                  </a:txBody>
                  <a:tcPr marL="13557" marR="13557" marT="10846" marB="10846" anchor="ctr"/>
                </a:tc>
                <a:tc>
                  <a:txBody>
                    <a:bodyPr/>
                    <a:lstStyle/>
                    <a:p>
                      <a:r>
                        <a:rPr lang="en-US" sz="900" dirty="0">
                          <a:effectLst/>
                          <a:latin typeface="Monaco" pitchFamily="2" charset="77"/>
                        </a:rPr>
                        <a:t>P</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0.17</a:t>
                      </a:r>
                    </a:p>
                  </a:txBody>
                  <a:tcPr marL="13557" marR="13557" marT="10846" marB="10846" anchor="ctr">
                    <a:solidFill>
                      <a:srgbClr val="FFC000"/>
                    </a:solidFill>
                  </a:tcPr>
                </a:tc>
                <a:extLst>
                  <a:ext uri="{0D108BD9-81ED-4DB2-BD59-A6C34878D82A}">
                    <a16:rowId xmlns:a16="http://schemas.microsoft.com/office/drawing/2014/main" val="632928039"/>
                  </a:ext>
                </a:extLst>
              </a:tr>
              <a:tr h="255961">
                <a:tc>
                  <a:txBody>
                    <a:bodyPr/>
                    <a:lstStyle/>
                    <a:p>
                      <a:r>
                        <a:rPr lang="en-US" sz="900" dirty="0">
                          <a:effectLst/>
                          <a:latin typeface="Monaco" pitchFamily="2" charset="77"/>
                        </a:rPr>
                        <a:t>-0.85</a:t>
                      </a:r>
                    </a:p>
                  </a:txBody>
                  <a:tcPr marL="13557" marR="13557" marT="10846" marB="10846" anchor="ctr">
                    <a:solidFill>
                      <a:srgbClr val="FFC000"/>
                    </a:solidFill>
                  </a:tcPr>
                </a:tc>
                <a:tc>
                  <a:txBody>
                    <a:bodyPr/>
                    <a:lstStyle/>
                    <a:p>
                      <a:r>
                        <a:rPr lang="en-US" sz="900" dirty="0">
                          <a:effectLst/>
                          <a:latin typeface="Monaco" pitchFamily="2" charset="77"/>
                        </a:rPr>
                        <a:t>0.04</a:t>
                      </a:r>
                    </a:p>
                  </a:txBody>
                  <a:tcPr marL="13557" marR="13557" marT="10846" marB="10846" anchor="ctr"/>
                </a:tc>
                <a:tc>
                  <a:txBody>
                    <a:bodyPr/>
                    <a:lstStyle/>
                    <a:p>
                      <a:r>
                        <a:rPr lang="en-US" sz="900">
                          <a:effectLst/>
                          <a:latin typeface="Monaco" pitchFamily="2" charset="77"/>
                        </a:rPr>
                        <a:t>21</a:t>
                      </a:r>
                    </a:p>
                  </a:txBody>
                  <a:tcPr marL="13557" marR="13557" marT="10846" marB="10846" anchor="ctr"/>
                </a:tc>
                <a:tc>
                  <a:txBody>
                    <a:bodyPr/>
                    <a:lstStyle/>
                    <a:p>
                      <a:r>
                        <a:rPr lang="en-US" sz="900" dirty="0">
                          <a:effectLst/>
                          <a:latin typeface="Monaco" pitchFamily="2" charset="77"/>
                        </a:rPr>
                        <a:t>Q</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0.17</a:t>
                      </a:r>
                    </a:p>
                  </a:txBody>
                  <a:tcPr marL="13557" marR="13557" marT="10846" marB="10846" anchor="ctr">
                    <a:solidFill>
                      <a:srgbClr val="FFC000"/>
                    </a:solidFill>
                  </a:tcPr>
                </a:tc>
                <a:extLst>
                  <a:ext uri="{0D108BD9-81ED-4DB2-BD59-A6C34878D82A}">
                    <a16:rowId xmlns:a16="http://schemas.microsoft.com/office/drawing/2014/main" val="3754986135"/>
                  </a:ext>
                </a:extLst>
              </a:tr>
              <a:tr h="255961">
                <a:tc>
                  <a:txBody>
                    <a:bodyPr/>
                    <a:lstStyle/>
                    <a:p>
                      <a:r>
                        <a:rPr lang="en-US" sz="900" dirty="0">
                          <a:effectLst/>
                          <a:latin typeface="Monaco" pitchFamily="2" charset="77"/>
                        </a:rPr>
                        <a:t>-0.78</a:t>
                      </a:r>
                    </a:p>
                  </a:txBody>
                  <a:tcPr marL="13557" marR="13557" marT="10846" marB="10846" anchor="ctr">
                    <a:solidFill>
                      <a:srgbClr val="FFC000"/>
                    </a:solidFill>
                  </a:tcPr>
                </a:tc>
                <a:tc>
                  <a:txBody>
                    <a:bodyPr/>
                    <a:lstStyle/>
                    <a:p>
                      <a:r>
                        <a:rPr lang="en-US" sz="900" dirty="0">
                          <a:effectLst/>
                          <a:latin typeface="Monaco" pitchFamily="2" charset="77"/>
                        </a:rPr>
                        <a:t>0.10</a:t>
                      </a:r>
                    </a:p>
                  </a:txBody>
                  <a:tcPr marL="13557" marR="13557" marT="10846" marB="10846" anchor="ctr"/>
                </a:tc>
                <a:tc>
                  <a:txBody>
                    <a:bodyPr/>
                    <a:lstStyle/>
                    <a:p>
                      <a:r>
                        <a:rPr lang="en-US" sz="900">
                          <a:effectLst/>
                          <a:latin typeface="Monaco" pitchFamily="2" charset="77"/>
                        </a:rPr>
                        <a:t>13</a:t>
                      </a:r>
                    </a:p>
                  </a:txBody>
                  <a:tcPr marL="13557" marR="13557" marT="10846" marB="10846" anchor="ctr"/>
                </a:tc>
                <a:tc>
                  <a:txBody>
                    <a:bodyPr/>
                    <a:lstStyle/>
                    <a:p>
                      <a:r>
                        <a:rPr lang="en-US" sz="900" dirty="0">
                          <a:effectLst/>
                          <a:latin typeface="Monaco" pitchFamily="2" charset="77"/>
                        </a:rPr>
                        <a:t>R</a:t>
                      </a:r>
                    </a:p>
                  </a:txBody>
                  <a:tcPr marL="13557" marR="13557" marT="10846" marB="10846" anchor="ctr"/>
                </a:tc>
                <a:tc>
                  <a:txBody>
                    <a:bodyPr/>
                    <a:lstStyle/>
                    <a:p>
                      <a:r>
                        <a:rPr lang="en-US" sz="900">
                          <a:effectLst/>
                          <a:latin typeface="Monaco" pitchFamily="2" charset="77"/>
                        </a:rPr>
                        <a:t>0</a:t>
                      </a:r>
                    </a:p>
                  </a:txBody>
                  <a:tcPr marL="13557" marR="13557" marT="10846" marB="10846" anchor="ctr"/>
                </a:tc>
                <a:tc>
                  <a:txBody>
                    <a:bodyPr/>
                    <a:lstStyle/>
                    <a:p>
                      <a:r>
                        <a:rPr lang="en-US" sz="900" dirty="0">
                          <a:effectLst/>
                          <a:latin typeface="Monaco" pitchFamily="2" charset="77"/>
                        </a:rPr>
                        <a:t>0.37</a:t>
                      </a:r>
                    </a:p>
                  </a:txBody>
                  <a:tcPr marL="13557" marR="13557" marT="10846" marB="10846" anchor="ctr">
                    <a:solidFill>
                      <a:srgbClr val="FFC000"/>
                    </a:solidFill>
                  </a:tcPr>
                </a:tc>
                <a:extLst>
                  <a:ext uri="{0D108BD9-81ED-4DB2-BD59-A6C34878D82A}">
                    <a16:rowId xmlns:a16="http://schemas.microsoft.com/office/drawing/2014/main" val="2328615081"/>
                  </a:ext>
                </a:extLst>
              </a:tr>
            </a:tbl>
          </a:graphicData>
        </a:graphic>
      </p:graphicFrame>
      <p:graphicFrame>
        <p:nvGraphicFramePr>
          <p:cNvPr id="7" name="Table 6">
            <a:extLst>
              <a:ext uri="{FF2B5EF4-FFF2-40B4-BE49-F238E27FC236}">
                <a16:creationId xmlns:a16="http://schemas.microsoft.com/office/drawing/2014/main" id="{7F4288DE-F163-C445-BE6B-ECB5E81E8102}"/>
              </a:ext>
            </a:extLst>
          </p:cNvPr>
          <p:cNvGraphicFramePr>
            <a:graphicFrameLocks noGrp="1"/>
          </p:cNvGraphicFramePr>
          <p:nvPr>
            <p:extLst>
              <p:ext uri="{D42A27DB-BD31-4B8C-83A1-F6EECF244321}">
                <p14:modId xmlns:p14="http://schemas.microsoft.com/office/powerpoint/2010/main" val="633769056"/>
              </p:ext>
            </p:extLst>
          </p:nvPr>
        </p:nvGraphicFramePr>
        <p:xfrm>
          <a:off x="6449650" y="2108180"/>
          <a:ext cx="3600000" cy="4607298"/>
        </p:xfrm>
        <a:graphic>
          <a:graphicData uri="http://schemas.openxmlformats.org/drawingml/2006/table">
            <a:tbl>
              <a:tblPr bandRow="1">
                <a:tableStyleId>{8799B23B-EC83-4686-B30A-512413B5E67A}</a:tableStyleId>
              </a:tblPr>
              <a:tblGrid>
                <a:gridCol w="600000">
                  <a:extLst>
                    <a:ext uri="{9D8B030D-6E8A-4147-A177-3AD203B41FA5}">
                      <a16:colId xmlns:a16="http://schemas.microsoft.com/office/drawing/2014/main" val="3653076240"/>
                    </a:ext>
                  </a:extLst>
                </a:gridCol>
                <a:gridCol w="600000">
                  <a:extLst>
                    <a:ext uri="{9D8B030D-6E8A-4147-A177-3AD203B41FA5}">
                      <a16:colId xmlns:a16="http://schemas.microsoft.com/office/drawing/2014/main" val="2591609025"/>
                    </a:ext>
                  </a:extLst>
                </a:gridCol>
                <a:gridCol w="600000">
                  <a:extLst>
                    <a:ext uri="{9D8B030D-6E8A-4147-A177-3AD203B41FA5}">
                      <a16:colId xmlns:a16="http://schemas.microsoft.com/office/drawing/2014/main" val="3356833872"/>
                    </a:ext>
                  </a:extLst>
                </a:gridCol>
                <a:gridCol w="600000">
                  <a:extLst>
                    <a:ext uri="{9D8B030D-6E8A-4147-A177-3AD203B41FA5}">
                      <a16:colId xmlns:a16="http://schemas.microsoft.com/office/drawing/2014/main" val="1526076223"/>
                    </a:ext>
                  </a:extLst>
                </a:gridCol>
                <a:gridCol w="600000">
                  <a:extLst>
                    <a:ext uri="{9D8B030D-6E8A-4147-A177-3AD203B41FA5}">
                      <a16:colId xmlns:a16="http://schemas.microsoft.com/office/drawing/2014/main" val="1847363349"/>
                    </a:ext>
                  </a:extLst>
                </a:gridCol>
                <a:gridCol w="600000">
                  <a:extLst>
                    <a:ext uri="{9D8B030D-6E8A-4147-A177-3AD203B41FA5}">
                      <a16:colId xmlns:a16="http://schemas.microsoft.com/office/drawing/2014/main" val="3763732621"/>
                    </a:ext>
                  </a:extLst>
                </a:gridCol>
              </a:tblGrid>
              <a:tr h="255961">
                <a:tc>
                  <a:txBody>
                    <a:bodyPr/>
                    <a:lstStyle/>
                    <a:p>
                      <a:r>
                        <a:rPr lang="en-US" sz="900" b="1" dirty="0">
                          <a:effectLst/>
                          <a:latin typeface="Monaco" pitchFamily="2" charset="77"/>
                        </a:rPr>
                        <a:t>y</a:t>
                      </a:r>
                    </a:p>
                  </a:txBody>
                  <a:tcPr marL="34777" marR="34777" marT="27822" marB="27822" anchor="ctr">
                    <a:solidFill>
                      <a:srgbClr val="FFC000"/>
                    </a:solidFill>
                  </a:tcPr>
                </a:tc>
                <a:tc>
                  <a:txBody>
                    <a:bodyPr/>
                    <a:lstStyle/>
                    <a:p>
                      <a:r>
                        <a:rPr lang="en-US" sz="900" b="1" dirty="0">
                          <a:effectLst/>
                          <a:latin typeface="Monaco" pitchFamily="2" charset="77"/>
                        </a:rPr>
                        <a:t>SE</a:t>
                      </a:r>
                    </a:p>
                  </a:txBody>
                  <a:tcPr marL="34777" marR="34777" marT="27822" marB="27822" anchor="ctr"/>
                </a:tc>
                <a:tc>
                  <a:txBody>
                    <a:bodyPr/>
                    <a:lstStyle/>
                    <a:p>
                      <a:r>
                        <a:rPr lang="en-US" sz="900" b="1" dirty="0">
                          <a:effectLst/>
                          <a:latin typeface="Monaco" pitchFamily="2" charset="77"/>
                        </a:rPr>
                        <a:t>n</a:t>
                      </a:r>
                    </a:p>
                  </a:txBody>
                  <a:tcPr marL="34777" marR="34777" marT="27822" marB="27822" anchor="ctr"/>
                </a:tc>
                <a:tc>
                  <a:txBody>
                    <a:bodyPr/>
                    <a:lstStyle/>
                    <a:p>
                      <a:r>
                        <a:rPr lang="en-US" sz="900" b="1" dirty="0">
                          <a:effectLst/>
                          <a:latin typeface="Monaco" pitchFamily="2" charset="77"/>
                        </a:rPr>
                        <a:t>Pop</a:t>
                      </a:r>
                    </a:p>
                  </a:txBody>
                  <a:tcPr marL="13557" marR="13557" marT="10846" marB="10846" anchor="ctr"/>
                </a:tc>
                <a:tc>
                  <a:txBody>
                    <a:bodyPr/>
                    <a:lstStyle/>
                    <a:p>
                      <a:r>
                        <a:rPr lang="en-US" sz="900" b="1" dirty="0">
                          <a:effectLst/>
                          <a:latin typeface="Monaco" pitchFamily="2" charset="77"/>
                        </a:rPr>
                        <a:t>Gen</a:t>
                      </a:r>
                    </a:p>
                  </a:txBody>
                  <a:tcPr marL="34777" marR="34777" marT="27822" marB="27822" anchor="ctr"/>
                </a:tc>
                <a:tc>
                  <a:txBody>
                    <a:bodyPr/>
                    <a:lstStyle/>
                    <a:p>
                      <a:r>
                        <a:rPr lang="en-US" sz="900" b="1" dirty="0" err="1">
                          <a:effectLst/>
                          <a:latin typeface="Monaco" pitchFamily="2" charset="77"/>
                        </a:rPr>
                        <a:t>sd_y</a:t>
                      </a:r>
                      <a:endParaRPr lang="en-US" sz="900" b="1" dirty="0">
                        <a:effectLst/>
                        <a:latin typeface="Monaco" pitchFamily="2" charset="77"/>
                      </a:endParaRPr>
                    </a:p>
                  </a:txBody>
                  <a:tcPr marL="34777" marR="34777" marT="27822" marB="27822" anchor="ctr"/>
                </a:tc>
                <a:extLst>
                  <a:ext uri="{0D108BD9-81ED-4DB2-BD59-A6C34878D82A}">
                    <a16:rowId xmlns:a16="http://schemas.microsoft.com/office/drawing/2014/main" val="2105724647"/>
                  </a:ext>
                </a:extLst>
              </a:tr>
              <a:tr h="255961">
                <a:tc>
                  <a:txBody>
                    <a:bodyPr/>
                    <a:lstStyle/>
                    <a:p>
                      <a:r>
                        <a:rPr lang="en-US" sz="900" dirty="0">
                          <a:effectLst/>
                          <a:latin typeface="Monaco" pitchFamily="2" charset="77"/>
                        </a:rPr>
                        <a:t>-0.75</a:t>
                      </a:r>
                    </a:p>
                  </a:txBody>
                  <a:tcPr marL="34777" marR="34777" marT="27822" marB="27822" anchor="ctr">
                    <a:solidFill>
                      <a:srgbClr val="FFC000"/>
                    </a:solidFill>
                  </a:tcPr>
                </a:tc>
                <a:tc>
                  <a:txBody>
                    <a:bodyPr/>
                    <a:lstStyle/>
                    <a:p>
                      <a:r>
                        <a:rPr lang="en-US" sz="900">
                          <a:effectLst/>
                          <a:latin typeface="Monaco" pitchFamily="2" charset="77"/>
                        </a:rPr>
                        <a:t>0.02</a:t>
                      </a:r>
                    </a:p>
                  </a:txBody>
                  <a:tcPr marL="34777" marR="34777" marT="27822" marB="27822" anchor="ctr"/>
                </a:tc>
                <a:tc>
                  <a:txBody>
                    <a:bodyPr/>
                    <a:lstStyle/>
                    <a:p>
                      <a:r>
                        <a:rPr lang="en-US" sz="900">
                          <a:effectLst/>
                          <a:latin typeface="Monaco" pitchFamily="2" charset="77"/>
                        </a:rPr>
                        <a:t>35</a:t>
                      </a:r>
                    </a:p>
                  </a:txBody>
                  <a:tcPr marL="34777" marR="34777" marT="27822" marB="27822" anchor="ctr"/>
                </a:tc>
                <a:tc>
                  <a:txBody>
                    <a:bodyPr/>
                    <a:lstStyle/>
                    <a:p>
                      <a:r>
                        <a:rPr lang="en-US" sz="900" dirty="0">
                          <a:effectLst/>
                          <a:latin typeface="Monaco" pitchFamily="2" charset="77"/>
                        </a:rPr>
                        <a:t>B</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0.14</a:t>
                      </a:r>
                    </a:p>
                  </a:txBody>
                  <a:tcPr marL="34777" marR="34777" marT="27822" marB="27822" anchor="ctr"/>
                </a:tc>
                <a:extLst>
                  <a:ext uri="{0D108BD9-81ED-4DB2-BD59-A6C34878D82A}">
                    <a16:rowId xmlns:a16="http://schemas.microsoft.com/office/drawing/2014/main" val="3518878317"/>
                  </a:ext>
                </a:extLst>
              </a:tr>
              <a:tr h="255961">
                <a:tc>
                  <a:txBody>
                    <a:bodyPr/>
                    <a:lstStyle/>
                    <a:p>
                      <a:r>
                        <a:rPr lang="en-US" sz="900" dirty="0">
                          <a:effectLst/>
                          <a:latin typeface="Monaco" pitchFamily="2" charset="77"/>
                        </a:rPr>
                        <a:t>-0.75</a:t>
                      </a:r>
                    </a:p>
                  </a:txBody>
                  <a:tcPr marL="34777" marR="34777" marT="27822" marB="27822" anchor="ctr">
                    <a:solidFill>
                      <a:srgbClr val="FFC000"/>
                    </a:solidFill>
                  </a:tcPr>
                </a:tc>
                <a:tc>
                  <a:txBody>
                    <a:bodyPr/>
                    <a:lstStyle/>
                    <a:p>
                      <a:r>
                        <a:rPr lang="en-US" sz="900" dirty="0">
                          <a:effectLst/>
                          <a:latin typeface="Monaco" pitchFamily="2" charset="77"/>
                        </a:rPr>
                        <a:t>0.01</a:t>
                      </a:r>
                    </a:p>
                  </a:txBody>
                  <a:tcPr marL="34777" marR="34777" marT="27822" marB="27822" anchor="ctr"/>
                </a:tc>
                <a:tc>
                  <a:txBody>
                    <a:bodyPr/>
                    <a:lstStyle/>
                    <a:p>
                      <a:r>
                        <a:rPr lang="en-US" sz="900">
                          <a:effectLst/>
                          <a:latin typeface="Monaco" pitchFamily="2" charset="77"/>
                        </a:rPr>
                        <a:t>35</a:t>
                      </a:r>
                    </a:p>
                  </a:txBody>
                  <a:tcPr marL="34777" marR="34777" marT="27822" marB="27822" anchor="ctr"/>
                </a:tc>
                <a:tc>
                  <a:txBody>
                    <a:bodyPr/>
                    <a:lstStyle/>
                    <a:p>
                      <a:r>
                        <a:rPr lang="en-US" sz="900">
                          <a:effectLst/>
                          <a:latin typeface="Monaco" pitchFamily="2" charset="77"/>
                        </a:rPr>
                        <a:t>C</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0.09</a:t>
                      </a:r>
                    </a:p>
                  </a:txBody>
                  <a:tcPr marL="34777" marR="34777" marT="27822" marB="27822" anchor="ctr"/>
                </a:tc>
                <a:extLst>
                  <a:ext uri="{0D108BD9-81ED-4DB2-BD59-A6C34878D82A}">
                    <a16:rowId xmlns:a16="http://schemas.microsoft.com/office/drawing/2014/main" val="401501446"/>
                  </a:ext>
                </a:extLst>
              </a:tr>
              <a:tr h="255961">
                <a:tc>
                  <a:txBody>
                    <a:bodyPr/>
                    <a:lstStyle/>
                    <a:p>
                      <a:r>
                        <a:rPr lang="en-US" sz="900" dirty="0">
                          <a:effectLst/>
                          <a:latin typeface="Monaco" pitchFamily="2" charset="77"/>
                        </a:rPr>
                        <a:t>-0.73</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36</a:t>
                      </a:r>
                    </a:p>
                  </a:txBody>
                  <a:tcPr marL="34777" marR="34777" marT="27822" marB="27822" anchor="ctr"/>
                </a:tc>
                <a:tc>
                  <a:txBody>
                    <a:bodyPr/>
                    <a:lstStyle/>
                    <a:p>
                      <a:r>
                        <a:rPr lang="en-US" sz="900">
                          <a:effectLst/>
                          <a:latin typeface="Monaco" pitchFamily="2" charset="77"/>
                        </a:rPr>
                        <a:t>D</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0.20</a:t>
                      </a:r>
                    </a:p>
                  </a:txBody>
                  <a:tcPr marL="34777" marR="34777" marT="27822" marB="27822" anchor="ctr"/>
                </a:tc>
                <a:extLst>
                  <a:ext uri="{0D108BD9-81ED-4DB2-BD59-A6C34878D82A}">
                    <a16:rowId xmlns:a16="http://schemas.microsoft.com/office/drawing/2014/main" val="3850997824"/>
                  </a:ext>
                </a:extLst>
              </a:tr>
              <a:tr h="255961">
                <a:tc>
                  <a:txBody>
                    <a:bodyPr/>
                    <a:lstStyle/>
                    <a:p>
                      <a:r>
                        <a:rPr lang="en-US" sz="900" dirty="0">
                          <a:effectLst/>
                          <a:latin typeface="Monaco" pitchFamily="2" charset="77"/>
                        </a:rPr>
                        <a:t>-0.75</a:t>
                      </a:r>
                    </a:p>
                  </a:txBody>
                  <a:tcPr marL="34777" marR="34777" marT="27822" marB="27822" anchor="ctr">
                    <a:solidFill>
                      <a:srgbClr val="FFC000"/>
                    </a:solidFill>
                  </a:tcPr>
                </a:tc>
                <a:tc>
                  <a:txBody>
                    <a:bodyPr/>
                    <a:lstStyle/>
                    <a:p>
                      <a:r>
                        <a:rPr lang="en-US" sz="900">
                          <a:effectLst/>
                          <a:latin typeface="Monaco" pitchFamily="2" charset="77"/>
                        </a:rPr>
                        <a:t>0.02</a:t>
                      </a:r>
                    </a:p>
                  </a:txBody>
                  <a:tcPr marL="34777" marR="34777" marT="27822" marB="27822" anchor="ctr"/>
                </a:tc>
                <a:tc>
                  <a:txBody>
                    <a:bodyPr/>
                    <a:lstStyle/>
                    <a:p>
                      <a:r>
                        <a:rPr lang="en-US" sz="900">
                          <a:effectLst/>
                          <a:latin typeface="Monaco" pitchFamily="2" charset="77"/>
                        </a:rPr>
                        <a:t>33</a:t>
                      </a:r>
                    </a:p>
                  </a:txBody>
                  <a:tcPr marL="34777" marR="34777" marT="27822" marB="27822" anchor="ctr"/>
                </a:tc>
                <a:tc>
                  <a:txBody>
                    <a:bodyPr/>
                    <a:lstStyle/>
                    <a:p>
                      <a:r>
                        <a:rPr lang="en-US" sz="900" dirty="0">
                          <a:effectLst/>
                          <a:latin typeface="Monaco" pitchFamily="2" charset="77"/>
                        </a:rPr>
                        <a:t>E</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0.09</a:t>
                      </a:r>
                    </a:p>
                  </a:txBody>
                  <a:tcPr marL="34777" marR="34777" marT="27822" marB="27822" anchor="ctr"/>
                </a:tc>
                <a:extLst>
                  <a:ext uri="{0D108BD9-81ED-4DB2-BD59-A6C34878D82A}">
                    <a16:rowId xmlns:a16="http://schemas.microsoft.com/office/drawing/2014/main" val="2316561200"/>
                  </a:ext>
                </a:extLst>
              </a:tr>
              <a:tr h="255961">
                <a:tc>
                  <a:txBody>
                    <a:bodyPr/>
                    <a:lstStyle/>
                    <a:p>
                      <a:r>
                        <a:rPr lang="en-US" sz="900" dirty="0">
                          <a:effectLst/>
                          <a:latin typeface="Monaco" pitchFamily="2" charset="77"/>
                        </a:rPr>
                        <a:t>-0.70</a:t>
                      </a:r>
                    </a:p>
                  </a:txBody>
                  <a:tcPr marL="34777" marR="34777" marT="27822" marB="27822" anchor="ctr">
                    <a:solidFill>
                      <a:srgbClr val="FFC000"/>
                    </a:solidFill>
                  </a:tcPr>
                </a:tc>
                <a:tc>
                  <a:txBody>
                    <a:bodyPr/>
                    <a:lstStyle/>
                    <a:p>
                      <a:r>
                        <a:rPr lang="en-US" sz="900">
                          <a:effectLst/>
                          <a:latin typeface="Monaco" pitchFamily="2" charset="77"/>
                        </a:rPr>
                        <a:t>0.02</a:t>
                      </a:r>
                    </a:p>
                  </a:txBody>
                  <a:tcPr marL="34777" marR="34777" marT="27822" marB="27822" anchor="ctr"/>
                </a:tc>
                <a:tc>
                  <a:txBody>
                    <a:bodyPr/>
                    <a:lstStyle/>
                    <a:p>
                      <a:r>
                        <a:rPr lang="en-US" sz="900">
                          <a:effectLst/>
                          <a:latin typeface="Monaco" pitchFamily="2" charset="77"/>
                        </a:rPr>
                        <a:t>33</a:t>
                      </a:r>
                    </a:p>
                  </a:txBody>
                  <a:tcPr marL="34777" marR="34777" marT="27822" marB="27822" anchor="ctr"/>
                </a:tc>
                <a:tc>
                  <a:txBody>
                    <a:bodyPr/>
                    <a:lstStyle/>
                    <a:p>
                      <a:r>
                        <a:rPr lang="en-US" sz="900" dirty="0">
                          <a:effectLst/>
                          <a:latin typeface="Monaco" pitchFamily="2" charset="77"/>
                        </a:rPr>
                        <a:t>F</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0.14</a:t>
                      </a:r>
                    </a:p>
                  </a:txBody>
                  <a:tcPr marL="34777" marR="34777" marT="27822" marB="27822" anchor="ctr"/>
                </a:tc>
                <a:extLst>
                  <a:ext uri="{0D108BD9-81ED-4DB2-BD59-A6C34878D82A}">
                    <a16:rowId xmlns:a16="http://schemas.microsoft.com/office/drawing/2014/main" val="1956525114"/>
                  </a:ext>
                </a:extLst>
              </a:tr>
              <a:tr h="255961">
                <a:tc>
                  <a:txBody>
                    <a:bodyPr/>
                    <a:lstStyle/>
                    <a:p>
                      <a:r>
                        <a:rPr lang="en-US" sz="900">
                          <a:effectLst/>
                          <a:latin typeface="Monaco" pitchFamily="2" charset="77"/>
                        </a:rPr>
                        <a:t>-0.81</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39</a:t>
                      </a:r>
                    </a:p>
                  </a:txBody>
                  <a:tcPr marL="34777" marR="34777" marT="27822" marB="27822" anchor="ctr"/>
                </a:tc>
                <a:tc>
                  <a:txBody>
                    <a:bodyPr/>
                    <a:lstStyle/>
                    <a:p>
                      <a:r>
                        <a:rPr lang="en-US" sz="900">
                          <a:effectLst/>
                          <a:latin typeface="Monaco" pitchFamily="2" charset="77"/>
                        </a:rPr>
                        <a:t>G</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0.20</a:t>
                      </a:r>
                    </a:p>
                  </a:txBody>
                  <a:tcPr marL="34777" marR="34777" marT="27822" marB="27822" anchor="ctr"/>
                </a:tc>
                <a:extLst>
                  <a:ext uri="{0D108BD9-81ED-4DB2-BD59-A6C34878D82A}">
                    <a16:rowId xmlns:a16="http://schemas.microsoft.com/office/drawing/2014/main" val="80125998"/>
                  </a:ext>
                </a:extLst>
              </a:tr>
              <a:tr h="255961">
                <a:tc>
                  <a:txBody>
                    <a:bodyPr/>
                    <a:lstStyle/>
                    <a:p>
                      <a:r>
                        <a:rPr lang="en-US" sz="900" dirty="0">
                          <a:effectLst/>
                          <a:latin typeface="Monaco" pitchFamily="2" charset="77"/>
                        </a:rPr>
                        <a:t>-0.71</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34</a:t>
                      </a:r>
                    </a:p>
                  </a:txBody>
                  <a:tcPr marL="34777" marR="34777" marT="27822" marB="27822" anchor="ctr"/>
                </a:tc>
                <a:tc>
                  <a:txBody>
                    <a:bodyPr/>
                    <a:lstStyle/>
                    <a:p>
                      <a:r>
                        <a:rPr lang="en-US" sz="900" dirty="0">
                          <a:effectLst/>
                          <a:latin typeface="Monaco" pitchFamily="2" charset="77"/>
                        </a:rPr>
                        <a:t>H</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0.18</a:t>
                      </a:r>
                    </a:p>
                  </a:txBody>
                  <a:tcPr marL="34777" marR="34777" marT="27822" marB="27822" anchor="ctr"/>
                </a:tc>
                <a:extLst>
                  <a:ext uri="{0D108BD9-81ED-4DB2-BD59-A6C34878D82A}">
                    <a16:rowId xmlns:a16="http://schemas.microsoft.com/office/drawing/2014/main" val="3707112005"/>
                  </a:ext>
                </a:extLst>
              </a:tr>
              <a:tr h="255961">
                <a:tc>
                  <a:txBody>
                    <a:bodyPr/>
                    <a:lstStyle/>
                    <a:p>
                      <a:r>
                        <a:rPr lang="en-US" sz="900" dirty="0">
                          <a:effectLst/>
                          <a:latin typeface="Monaco" pitchFamily="2" charset="77"/>
                        </a:rPr>
                        <a:t>-0.73</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37</a:t>
                      </a:r>
                    </a:p>
                  </a:txBody>
                  <a:tcPr marL="34777" marR="34777" marT="27822" marB="27822" anchor="ctr"/>
                </a:tc>
                <a:tc>
                  <a:txBody>
                    <a:bodyPr/>
                    <a:lstStyle/>
                    <a:p>
                      <a:r>
                        <a:rPr lang="en-US" sz="900" dirty="0">
                          <a:effectLst/>
                          <a:latin typeface="Monaco" pitchFamily="2" charset="77"/>
                        </a:rPr>
                        <a:t>I</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0.19</a:t>
                      </a:r>
                    </a:p>
                  </a:txBody>
                  <a:tcPr marL="34777" marR="34777" marT="27822" marB="27822" anchor="ctr"/>
                </a:tc>
                <a:extLst>
                  <a:ext uri="{0D108BD9-81ED-4DB2-BD59-A6C34878D82A}">
                    <a16:rowId xmlns:a16="http://schemas.microsoft.com/office/drawing/2014/main" val="1952225303"/>
                  </a:ext>
                </a:extLst>
              </a:tr>
              <a:tr h="255961">
                <a:tc>
                  <a:txBody>
                    <a:bodyPr/>
                    <a:lstStyle/>
                    <a:p>
                      <a:r>
                        <a:rPr lang="en-US" sz="900" dirty="0">
                          <a:effectLst/>
                          <a:latin typeface="Monaco" pitchFamily="2" charset="77"/>
                        </a:rPr>
                        <a:t>-0.73</a:t>
                      </a:r>
                    </a:p>
                  </a:txBody>
                  <a:tcPr marL="34777" marR="34777" marT="27822" marB="27822" anchor="ctr">
                    <a:solidFill>
                      <a:srgbClr val="FFC000"/>
                    </a:solidFill>
                  </a:tcPr>
                </a:tc>
                <a:tc>
                  <a:txBody>
                    <a:bodyPr/>
                    <a:lstStyle/>
                    <a:p>
                      <a:r>
                        <a:rPr lang="en-US" sz="900">
                          <a:effectLst/>
                          <a:latin typeface="Monaco" pitchFamily="2" charset="77"/>
                        </a:rPr>
                        <a:t>0.02</a:t>
                      </a:r>
                    </a:p>
                  </a:txBody>
                  <a:tcPr marL="34777" marR="34777" marT="27822" marB="27822" anchor="ctr"/>
                </a:tc>
                <a:tc>
                  <a:txBody>
                    <a:bodyPr/>
                    <a:lstStyle/>
                    <a:p>
                      <a:r>
                        <a:rPr lang="en-US" sz="900">
                          <a:effectLst/>
                          <a:latin typeface="Monaco" pitchFamily="2" charset="77"/>
                        </a:rPr>
                        <a:t>35</a:t>
                      </a:r>
                    </a:p>
                  </a:txBody>
                  <a:tcPr marL="34777" marR="34777" marT="27822" marB="27822" anchor="ctr"/>
                </a:tc>
                <a:tc>
                  <a:txBody>
                    <a:bodyPr/>
                    <a:lstStyle/>
                    <a:p>
                      <a:r>
                        <a:rPr lang="en-US" sz="900" dirty="0">
                          <a:effectLst/>
                          <a:latin typeface="Monaco" pitchFamily="2" charset="77"/>
                        </a:rPr>
                        <a:t>J</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0.12</a:t>
                      </a:r>
                    </a:p>
                  </a:txBody>
                  <a:tcPr marL="34777" marR="34777" marT="27822" marB="27822" anchor="ctr"/>
                </a:tc>
                <a:extLst>
                  <a:ext uri="{0D108BD9-81ED-4DB2-BD59-A6C34878D82A}">
                    <a16:rowId xmlns:a16="http://schemas.microsoft.com/office/drawing/2014/main" val="2827482752"/>
                  </a:ext>
                </a:extLst>
              </a:tr>
              <a:tr h="255961">
                <a:tc>
                  <a:txBody>
                    <a:bodyPr/>
                    <a:lstStyle/>
                    <a:p>
                      <a:r>
                        <a:rPr lang="en-US" sz="900">
                          <a:effectLst/>
                          <a:latin typeface="Monaco" pitchFamily="2" charset="77"/>
                        </a:rPr>
                        <a:t>-0.69</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29</a:t>
                      </a:r>
                    </a:p>
                  </a:txBody>
                  <a:tcPr marL="34777" marR="34777" marT="27822" marB="27822" anchor="ctr"/>
                </a:tc>
                <a:tc>
                  <a:txBody>
                    <a:bodyPr/>
                    <a:lstStyle/>
                    <a:p>
                      <a:r>
                        <a:rPr lang="en-US" sz="900" dirty="0">
                          <a:effectLst/>
                          <a:latin typeface="Monaco" pitchFamily="2" charset="77"/>
                        </a:rPr>
                        <a:t>K</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0.17</a:t>
                      </a:r>
                    </a:p>
                  </a:txBody>
                  <a:tcPr marL="34777" marR="34777" marT="27822" marB="27822" anchor="ctr"/>
                </a:tc>
                <a:extLst>
                  <a:ext uri="{0D108BD9-81ED-4DB2-BD59-A6C34878D82A}">
                    <a16:rowId xmlns:a16="http://schemas.microsoft.com/office/drawing/2014/main" val="655993074"/>
                  </a:ext>
                </a:extLst>
              </a:tr>
              <a:tr h="255961">
                <a:tc>
                  <a:txBody>
                    <a:bodyPr/>
                    <a:lstStyle/>
                    <a:p>
                      <a:r>
                        <a:rPr lang="en-US" sz="900" dirty="0">
                          <a:effectLst/>
                          <a:latin typeface="Monaco" pitchFamily="2" charset="77"/>
                        </a:rPr>
                        <a:t>-0.75</a:t>
                      </a:r>
                    </a:p>
                  </a:txBody>
                  <a:tcPr marL="34777" marR="34777" marT="27822" marB="27822" anchor="ctr">
                    <a:solidFill>
                      <a:srgbClr val="FFC000"/>
                    </a:solidFill>
                  </a:tcPr>
                </a:tc>
                <a:tc>
                  <a:txBody>
                    <a:bodyPr/>
                    <a:lstStyle/>
                    <a:p>
                      <a:r>
                        <a:rPr lang="en-US" sz="900">
                          <a:effectLst/>
                          <a:latin typeface="Monaco" pitchFamily="2" charset="77"/>
                        </a:rPr>
                        <a:t>0.02</a:t>
                      </a:r>
                    </a:p>
                  </a:txBody>
                  <a:tcPr marL="34777" marR="34777" marT="27822" marB="27822" anchor="ctr"/>
                </a:tc>
                <a:tc>
                  <a:txBody>
                    <a:bodyPr/>
                    <a:lstStyle/>
                    <a:p>
                      <a:r>
                        <a:rPr lang="en-US" sz="900">
                          <a:effectLst/>
                          <a:latin typeface="Monaco" pitchFamily="2" charset="77"/>
                        </a:rPr>
                        <a:t>19</a:t>
                      </a:r>
                    </a:p>
                  </a:txBody>
                  <a:tcPr marL="34777" marR="34777" marT="27822" marB="27822" anchor="ctr"/>
                </a:tc>
                <a:tc>
                  <a:txBody>
                    <a:bodyPr/>
                    <a:lstStyle/>
                    <a:p>
                      <a:r>
                        <a:rPr lang="en-US" sz="900" dirty="0">
                          <a:effectLst/>
                          <a:latin typeface="Monaco" pitchFamily="2" charset="77"/>
                        </a:rPr>
                        <a:t>L</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0.08</a:t>
                      </a:r>
                    </a:p>
                  </a:txBody>
                  <a:tcPr marL="34777" marR="34777" marT="27822" marB="27822" anchor="ctr"/>
                </a:tc>
                <a:extLst>
                  <a:ext uri="{0D108BD9-81ED-4DB2-BD59-A6C34878D82A}">
                    <a16:rowId xmlns:a16="http://schemas.microsoft.com/office/drawing/2014/main" val="814138573"/>
                  </a:ext>
                </a:extLst>
              </a:tr>
              <a:tr h="255961">
                <a:tc>
                  <a:txBody>
                    <a:bodyPr/>
                    <a:lstStyle/>
                    <a:p>
                      <a:r>
                        <a:rPr lang="en-US" sz="900">
                          <a:effectLst/>
                          <a:latin typeface="Monaco" pitchFamily="2" charset="77"/>
                        </a:rPr>
                        <a:t>-0.78</a:t>
                      </a:r>
                    </a:p>
                  </a:txBody>
                  <a:tcPr marL="34777" marR="34777" marT="27822" marB="27822" anchor="ctr">
                    <a:solidFill>
                      <a:srgbClr val="FFC000"/>
                    </a:solidFill>
                  </a:tcPr>
                </a:tc>
                <a:tc>
                  <a:txBody>
                    <a:bodyPr/>
                    <a:lstStyle/>
                    <a:p>
                      <a:r>
                        <a:rPr lang="en-US" sz="900">
                          <a:effectLst/>
                          <a:latin typeface="Monaco" pitchFamily="2" charset="77"/>
                        </a:rPr>
                        <a:t>0.02</a:t>
                      </a:r>
                    </a:p>
                  </a:txBody>
                  <a:tcPr marL="34777" marR="34777" marT="27822" marB="27822" anchor="ctr"/>
                </a:tc>
                <a:tc>
                  <a:txBody>
                    <a:bodyPr/>
                    <a:lstStyle/>
                    <a:p>
                      <a:r>
                        <a:rPr lang="en-US" sz="900">
                          <a:effectLst/>
                          <a:latin typeface="Monaco" pitchFamily="2" charset="77"/>
                        </a:rPr>
                        <a:t>35</a:t>
                      </a:r>
                    </a:p>
                  </a:txBody>
                  <a:tcPr marL="34777" marR="34777" marT="27822" marB="27822" anchor="ctr"/>
                </a:tc>
                <a:tc>
                  <a:txBody>
                    <a:bodyPr/>
                    <a:lstStyle/>
                    <a:p>
                      <a:r>
                        <a:rPr lang="en-US" sz="900">
                          <a:effectLst/>
                          <a:latin typeface="Monaco" pitchFamily="2" charset="77"/>
                        </a:rPr>
                        <a:t>M</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0.15</a:t>
                      </a:r>
                    </a:p>
                  </a:txBody>
                  <a:tcPr marL="34777" marR="34777" marT="27822" marB="27822" anchor="ctr"/>
                </a:tc>
                <a:extLst>
                  <a:ext uri="{0D108BD9-81ED-4DB2-BD59-A6C34878D82A}">
                    <a16:rowId xmlns:a16="http://schemas.microsoft.com/office/drawing/2014/main" val="2860186755"/>
                  </a:ext>
                </a:extLst>
              </a:tr>
              <a:tr h="255961">
                <a:tc>
                  <a:txBody>
                    <a:bodyPr/>
                    <a:lstStyle/>
                    <a:p>
                      <a:r>
                        <a:rPr lang="en-US" sz="900" dirty="0">
                          <a:effectLst/>
                          <a:latin typeface="Monaco" pitchFamily="2" charset="77"/>
                        </a:rPr>
                        <a:t>-0.79</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36</a:t>
                      </a:r>
                    </a:p>
                  </a:txBody>
                  <a:tcPr marL="34777" marR="34777" marT="27822" marB="27822" anchor="ctr"/>
                </a:tc>
                <a:tc>
                  <a:txBody>
                    <a:bodyPr/>
                    <a:lstStyle/>
                    <a:p>
                      <a:r>
                        <a:rPr lang="en-US" sz="900" dirty="0">
                          <a:effectLst/>
                          <a:latin typeface="Monaco" pitchFamily="2" charset="77"/>
                        </a:rPr>
                        <a:t>N</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0.17</a:t>
                      </a:r>
                    </a:p>
                  </a:txBody>
                  <a:tcPr marL="34777" marR="34777" marT="27822" marB="27822" anchor="ctr"/>
                </a:tc>
                <a:extLst>
                  <a:ext uri="{0D108BD9-81ED-4DB2-BD59-A6C34878D82A}">
                    <a16:rowId xmlns:a16="http://schemas.microsoft.com/office/drawing/2014/main" val="2372243319"/>
                  </a:ext>
                </a:extLst>
              </a:tr>
              <a:tr h="255961">
                <a:tc>
                  <a:txBody>
                    <a:bodyPr/>
                    <a:lstStyle/>
                    <a:p>
                      <a:r>
                        <a:rPr lang="en-US" sz="900" dirty="0">
                          <a:effectLst/>
                          <a:latin typeface="Monaco" pitchFamily="2" charset="77"/>
                        </a:rPr>
                        <a:t>-0.87</a:t>
                      </a:r>
                    </a:p>
                  </a:txBody>
                  <a:tcPr marL="34777" marR="34777" marT="27822" marB="27822" anchor="ctr">
                    <a:solidFill>
                      <a:srgbClr val="FFC000"/>
                    </a:solidFill>
                  </a:tcPr>
                </a:tc>
                <a:tc>
                  <a:txBody>
                    <a:bodyPr/>
                    <a:lstStyle/>
                    <a:p>
                      <a:r>
                        <a:rPr lang="en-US" sz="900">
                          <a:effectLst/>
                          <a:latin typeface="Monaco" pitchFamily="2" charset="77"/>
                        </a:rPr>
                        <a:t>0.04</a:t>
                      </a:r>
                    </a:p>
                  </a:txBody>
                  <a:tcPr marL="34777" marR="34777" marT="27822" marB="27822" anchor="ctr"/>
                </a:tc>
                <a:tc>
                  <a:txBody>
                    <a:bodyPr/>
                    <a:lstStyle/>
                    <a:p>
                      <a:r>
                        <a:rPr lang="en-US" sz="900">
                          <a:effectLst/>
                          <a:latin typeface="Monaco" pitchFamily="2" charset="77"/>
                        </a:rPr>
                        <a:t>35</a:t>
                      </a:r>
                    </a:p>
                  </a:txBody>
                  <a:tcPr marL="34777" marR="34777" marT="27822" marB="27822" anchor="ctr"/>
                </a:tc>
                <a:tc>
                  <a:txBody>
                    <a:bodyPr/>
                    <a:lstStyle/>
                    <a:p>
                      <a:r>
                        <a:rPr lang="en-US" sz="900" dirty="0">
                          <a:effectLst/>
                          <a:latin typeface="Monaco" pitchFamily="2" charset="77"/>
                        </a:rPr>
                        <a:t>O</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0.25</a:t>
                      </a:r>
                    </a:p>
                  </a:txBody>
                  <a:tcPr marL="34777" marR="34777" marT="27822" marB="27822" anchor="ctr"/>
                </a:tc>
                <a:extLst>
                  <a:ext uri="{0D108BD9-81ED-4DB2-BD59-A6C34878D82A}">
                    <a16:rowId xmlns:a16="http://schemas.microsoft.com/office/drawing/2014/main" val="3354529579"/>
                  </a:ext>
                </a:extLst>
              </a:tr>
              <a:tr h="255961">
                <a:tc>
                  <a:txBody>
                    <a:bodyPr/>
                    <a:lstStyle/>
                    <a:p>
                      <a:r>
                        <a:rPr lang="en-US" sz="900" dirty="0">
                          <a:effectLst/>
                          <a:latin typeface="Monaco" pitchFamily="2" charset="77"/>
                        </a:rPr>
                        <a:t>-0.80</a:t>
                      </a:r>
                    </a:p>
                  </a:txBody>
                  <a:tcPr marL="34777" marR="34777" marT="27822" marB="27822" anchor="ctr">
                    <a:solidFill>
                      <a:srgbClr val="FFC000"/>
                    </a:solidFill>
                  </a:tcPr>
                </a:tc>
                <a:tc>
                  <a:txBody>
                    <a:bodyPr/>
                    <a:lstStyle/>
                    <a:p>
                      <a:r>
                        <a:rPr lang="en-US" sz="900">
                          <a:effectLst/>
                          <a:latin typeface="Monaco" pitchFamily="2" charset="77"/>
                        </a:rPr>
                        <a:t>0.04</a:t>
                      </a:r>
                    </a:p>
                  </a:txBody>
                  <a:tcPr marL="34777" marR="34777" marT="27822" marB="27822" anchor="ctr"/>
                </a:tc>
                <a:tc>
                  <a:txBody>
                    <a:bodyPr/>
                    <a:lstStyle/>
                    <a:p>
                      <a:r>
                        <a:rPr lang="en-US" sz="900">
                          <a:effectLst/>
                          <a:latin typeface="Monaco" pitchFamily="2" charset="77"/>
                        </a:rPr>
                        <a:t>37</a:t>
                      </a:r>
                    </a:p>
                  </a:txBody>
                  <a:tcPr marL="34777" marR="34777" marT="27822" marB="27822" anchor="ctr"/>
                </a:tc>
                <a:tc>
                  <a:txBody>
                    <a:bodyPr/>
                    <a:lstStyle/>
                    <a:p>
                      <a:r>
                        <a:rPr lang="en-US" sz="900" dirty="0">
                          <a:effectLst/>
                          <a:latin typeface="Monaco" pitchFamily="2" charset="77"/>
                        </a:rPr>
                        <a:t>P</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0.23</a:t>
                      </a:r>
                    </a:p>
                  </a:txBody>
                  <a:tcPr marL="34777" marR="34777" marT="27822" marB="27822" anchor="ctr"/>
                </a:tc>
                <a:extLst>
                  <a:ext uri="{0D108BD9-81ED-4DB2-BD59-A6C34878D82A}">
                    <a16:rowId xmlns:a16="http://schemas.microsoft.com/office/drawing/2014/main" val="133042092"/>
                  </a:ext>
                </a:extLst>
              </a:tr>
              <a:tr h="255961">
                <a:tc>
                  <a:txBody>
                    <a:bodyPr/>
                    <a:lstStyle/>
                    <a:p>
                      <a:r>
                        <a:rPr lang="en-US" sz="900" dirty="0">
                          <a:effectLst/>
                          <a:latin typeface="Monaco" pitchFamily="2" charset="77"/>
                        </a:rPr>
                        <a:t>-0.85</a:t>
                      </a:r>
                    </a:p>
                  </a:txBody>
                  <a:tcPr marL="34777" marR="34777" marT="27822" marB="27822" anchor="ctr">
                    <a:solidFill>
                      <a:srgbClr val="FFC000"/>
                    </a:solidFill>
                  </a:tcPr>
                </a:tc>
                <a:tc>
                  <a:txBody>
                    <a:bodyPr/>
                    <a:lstStyle/>
                    <a:p>
                      <a:r>
                        <a:rPr lang="en-US" sz="900">
                          <a:effectLst/>
                          <a:latin typeface="Monaco" pitchFamily="2" charset="77"/>
                        </a:rPr>
                        <a:t>0.03</a:t>
                      </a:r>
                    </a:p>
                  </a:txBody>
                  <a:tcPr marL="34777" marR="34777" marT="27822" marB="27822" anchor="ctr"/>
                </a:tc>
                <a:tc>
                  <a:txBody>
                    <a:bodyPr/>
                    <a:lstStyle/>
                    <a:p>
                      <a:r>
                        <a:rPr lang="en-US" sz="900">
                          <a:effectLst/>
                          <a:latin typeface="Monaco" pitchFamily="2" charset="77"/>
                        </a:rPr>
                        <a:t>33</a:t>
                      </a:r>
                    </a:p>
                  </a:txBody>
                  <a:tcPr marL="34777" marR="34777" marT="27822" marB="27822" anchor="ctr"/>
                </a:tc>
                <a:tc>
                  <a:txBody>
                    <a:bodyPr/>
                    <a:lstStyle/>
                    <a:p>
                      <a:r>
                        <a:rPr lang="en-US" sz="900" dirty="0">
                          <a:effectLst/>
                          <a:latin typeface="Monaco" pitchFamily="2" charset="77"/>
                        </a:rPr>
                        <a:t>Q</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a:effectLst/>
                          <a:latin typeface="Monaco" pitchFamily="2" charset="77"/>
                        </a:rPr>
                        <a:t>0.15</a:t>
                      </a:r>
                    </a:p>
                  </a:txBody>
                  <a:tcPr marL="34777" marR="34777" marT="27822" marB="27822" anchor="ctr"/>
                </a:tc>
                <a:extLst>
                  <a:ext uri="{0D108BD9-81ED-4DB2-BD59-A6C34878D82A}">
                    <a16:rowId xmlns:a16="http://schemas.microsoft.com/office/drawing/2014/main" val="2811571249"/>
                  </a:ext>
                </a:extLst>
              </a:tr>
              <a:tr h="255961">
                <a:tc>
                  <a:txBody>
                    <a:bodyPr/>
                    <a:lstStyle/>
                    <a:p>
                      <a:r>
                        <a:rPr lang="en-US" sz="900" dirty="0">
                          <a:effectLst/>
                          <a:latin typeface="Monaco" pitchFamily="2" charset="77"/>
                        </a:rPr>
                        <a:t>-0.86</a:t>
                      </a:r>
                    </a:p>
                  </a:txBody>
                  <a:tcPr marL="34777" marR="34777" marT="27822" marB="27822" anchor="ctr">
                    <a:solidFill>
                      <a:srgbClr val="FFC000"/>
                    </a:solidFill>
                  </a:tcPr>
                </a:tc>
                <a:tc>
                  <a:txBody>
                    <a:bodyPr/>
                    <a:lstStyle/>
                    <a:p>
                      <a:r>
                        <a:rPr lang="en-US" sz="900">
                          <a:effectLst/>
                          <a:latin typeface="Monaco" pitchFamily="2" charset="77"/>
                        </a:rPr>
                        <a:t>0.04</a:t>
                      </a:r>
                    </a:p>
                  </a:txBody>
                  <a:tcPr marL="34777" marR="34777" marT="27822" marB="27822" anchor="ctr"/>
                </a:tc>
                <a:tc>
                  <a:txBody>
                    <a:bodyPr/>
                    <a:lstStyle/>
                    <a:p>
                      <a:r>
                        <a:rPr lang="en-US" sz="900">
                          <a:effectLst/>
                          <a:latin typeface="Monaco" pitchFamily="2" charset="77"/>
                        </a:rPr>
                        <a:t>36</a:t>
                      </a:r>
                    </a:p>
                  </a:txBody>
                  <a:tcPr marL="34777" marR="34777" marT="27822" marB="27822" anchor="ctr"/>
                </a:tc>
                <a:tc>
                  <a:txBody>
                    <a:bodyPr/>
                    <a:lstStyle/>
                    <a:p>
                      <a:r>
                        <a:rPr lang="en-US" sz="900" dirty="0">
                          <a:effectLst/>
                          <a:latin typeface="Monaco" pitchFamily="2" charset="77"/>
                        </a:rPr>
                        <a:t>R</a:t>
                      </a:r>
                    </a:p>
                  </a:txBody>
                  <a:tcPr marL="13557" marR="13557" marT="10846" marB="10846" anchor="ctr"/>
                </a:tc>
                <a:tc>
                  <a:txBody>
                    <a:bodyPr/>
                    <a:lstStyle/>
                    <a:p>
                      <a:r>
                        <a:rPr lang="en-US" sz="900">
                          <a:effectLst/>
                          <a:latin typeface="Monaco" pitchFamily="2" charset="77"/>
                        </a:rPr>
                        <a:t>1</a:t>
                      </a:r>
                    </a:p>
                  </a:txBody>
                  <a:tcPr marL="34777" marR="34777" marT="27822" marB="27822" anchor="ctr"/>
                </a:tc>
                <a:tc>
                  <a:txBody>
                    <a:bodyPr/>
                    <a:lstStyle/>
                    <a:p>
                      <a:r>
                        <a:rPr lang="en-US" sz="900" dirty="0">
                          <a:effectLst/>
                          <a:latin typeface="Monaco" pitchFamily="2" charset="77"/>
                        </a:rPr>
                        <a:t>0.24</a:t>
                      </a:r>
                    </a:p>
                  </a:txBody>
                  <a:tcPr marL="34777" marR="34777" marT="27822" marB="27822" anchor="ctr"/>
                </a:tc>
                <a:extLst>
                  <a:ext uri="{0D108BD9-81ED-4DB2-BD59-A6C34878D82A}">
                    <a16:rowId xmlns:a16="http://schemas.microsoft.com/office/drawing/2014/main" val="229476582"/>
                  </a:ext>
                </a:extLst>
              </a:tr>
            </a:tbl>
          </a:graphicData>
        </a:graphic>
      </p:graphicFrame>
      <p:sp>
        <p:nvSpPr>
          <p:cNvPr id="12" name="TextBox 11">
            <a:extLst>
              <a:ext uri="{FF2B5EF4-FFF2-40B4-BE49-F238E27FC236}">
                <a16:creationId xmlns:a16="http://schemas.microsoft.com/office/drawing/2014/main" id="{71D0AF1B-EC72-2148-B2B9-16B5EA02D08B}"/>
              </a:ext>
            </a:extLst>
          </p:cNvPr>
          <p:cNvSpPr txBox="1"/>
          <p:nvPr/>
        </p:nvSpPr>
        <p:spPr>
          <a:xfrm>
            <a:off x="5044432" y="657115"/>
            <a:ext cx="1293944" cy="400110"/>
          </a:xfrm>
          <a:prstGeom prst="rect">
            <a:avLst/>
          </a:prstGeom>
          <a:noFill/>
        </p:spPr>
        <p:txBody>
          <a:bodyPr wrap="none" rtlCol="0">
            <a:spAutoFit/>
          </a:bodyPr>
          <a:lstStyle/>
          <a:p>
            <a:r>
              <a:rPr lang="en-GB" sz="2000" dirty="0">
                <a:latin typeface="Optima" panose="02000503060000020004" pitchFamily="2" charset="0"/>
              </a:rPr>
              <a:t>Input data</a:t>
            </a: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D529F5F5-63F7-F347-989C-A244E1B4A8F7}"/>
                  </a:ext>
                </a:extLst>
              </p:cNvPr>
              <p:cNvSpPr/>
              <p:nvPr/>
            </p:nvSpPr>
            <p:spPr>
              <a:xfrm>
                <a:off x="1294733" y="1339252"/>
                <a:ext cx="8754917" cy="768928"/>
              </a:xfrm>
              <a:prstGeom prst="rect">
                <a:avLst/>
              </a:prstGeom>
            </p:spPr>
            <p:txBody>
              <a:bodyPr wrap="square">
                <a:spAutoFit/>
              </a:bodyPr>
              <a:lstStyle/>
              <a:p>
                <a:pPr algn="just"/>
                <a:r>
                  <a:rPr lang="en-GB" sz="1400" i="1" dirty="0">
                    <a:latin typeface="Cambria" panose="02040503050406030204" pitchFamily="18" charset="0"/>
                    <a:ea typeface="Cambria" panose="02040503050406030204" pitchFamily="18" charset="0"/>
                    <a:cs typeface="Times New Roman" panose="02020603050405020304" pitchFamily="18" charset="0"/>
                  </a:rPr>
                  <a:t>Table 4. Weight input data for the plasticity analysis. After scaling, cube root weights were size-adjusted for each population (Pop) in generation 0 parents (x) and in generation 1 offspring (y) separately. Standard deviations (</a:t>
                </a:r>
                <a:r>
                  <a:rPr lang="en-GB" sz="1400" i="1" dirty="0" err="1">
                    <a:latin typeface="Cambria" panose="02040503050406030204" pitchFamily="18" charset="0"/>
                    <a:ea typeface="Cambria" panose="02040503050406030204" pitchFamily="18" charset="0"/>
                    <a:cs typeface="Times New Roman" panose="02020603050405020304" pitchFamily="18" charset="0"/>
                  </a:rPr>
                  <a:t>sd_x</a:t>
                </a:r>
                <a:r>
                  <a:rPr lang="en-GB" sz="1400" i="1" dirty="0">
                    <a:latin typeface="Cambria" panose="02040503050406030204" pitchFamily="18" charset="0"/>
                    <a:ea typeface="Cambria" panose="02040503050406030204" pitchFamily="18" charset="0"/>
                    <a:cs typeface="Times New Roman" panose="02020603050405020304" pitchFamily="18" charset="0"/>
                  </a:rPr>
                  <a:t> and </a:t>
                </a:r>
                <a:r>
                  <a:rPr lang="en-GB" sz="1400" i="1" dirty="0" err="1">
                    <a:latin typeface="Cambria" panose="02040503050406030204" pitchFamily="18" charset="0"/>
                    <a:ea typeface="Cambria" panose="02040503050406030204" pitchFamily="18" charset="0"/>
                    <a:cs typeface="Times New Roman" panose="02020603050405020304" pitchFamily="18" charset="0"/>
                  </a:rPr>
                  <a:t>sd_y</a:t>
                </a:r>
                <a:r>
                  <a:rPr lang="en-GB" sz="1400" i="1" dirty="0">
                    <a:latin typeface="Cambria" panose="02040503050406030204" pitchFamily="18" charset="0"/>
                    <a:ea typeface="Cambria" panose="02040503050406030204" pitchFamily="18" charset="0"/>
                    <a:cs typeface="Times New Roman" panose="02020603050405020304" pitchFamily="18" charset="0"/>
                  </a:rPr>
                  <a:t>) were calculated as </a:t>
                </a:r>
                <a14:m>
                  <m:oMath xmlns:m="http://schemas.openxmlformats.org/officeDocument/2006/math">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SD</m:t>
                    </m:r>
                    <m:r>
                      <a:rPr lang="sv-SE" sz="1400" b="0" i="1" smtClean="0">
                        <a:latin typeface="Cambria Math" panose="02040503050406030204" pitchFamily="18" charset="0"/>
                        <a:ea typeface="Cambria" panose="02040503050406030204" pitchFamily="18" charset="0"/>
                        <a:cs typeface="Times New Roman" panose="02020603050405020304" pitchFamily="18" charset="0"/>
                      </a:rPr>
                      <m:t>=</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ad>
                      <m:radPr>
                        <m:degHide m:val="on"/>
                        <m:ctrlPr>
                          <a:rPr lang="sv-SE" sz="1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sv-SE" sz="1400" b="0" i="1" smtClean="0">
                            <a:latin typeface="Cambria Math" panose="02040503050406030204" pitchFamily="18" charset="0"/>
                            <a:ea typeface="Cambria Math" panose="02040503050406030204" pitchFamily="18" charset="0"/>
                            <a:cs typeface="Times New Roman" panose="02020603050405020304" pitchFamily="18" charset="0"/>
                          </a:rPr>
                          <m:t>𝑛</m:t>
                        </m:r>
                      </m:e>
                    </m:rad>
                  </m:oMath>
                </a14:m>
                <a:r>
                  <a:rPr lang="en-GB" sz="1400" i="1" dirty="0">
                    <a:latin typeface="Cambria" panose="02040503050406030204" pitchFamily="18" charset="0"/>
                    <a:ea typeface="Cambria" panose="02040503050406030204" pitchFamily="18" charset="0"/>
                    <a:cs typeface="Times New Roman" panose="02020603050405020304" pitchFamily="18" charset="0"/>
                  </a:rPr>
                  <a:t>. Stan input data are highlighted in orange.</a:t>
                </a:r>
              </a:p>
            </p:txBody>
          </p:sp>
        </mc:Choice>
        <mc:Fallback>
          <p:sp>
            <p:nvSpPr>
              <p:cNvPr id="13" name="Rectangle 12">
                <a:extLst>
                  <a:ext uri="{FF2B5EF4-FFF2-40B4-BE49-F238E27FC236}">
                    <a16:creationId xmlns:a16="http://schemas.microsoft.com/office/drawing/2014/main" id="{D529F5F5-63F7-F347-989C-A244E1B4A8F7}"/>
                  </a:ext>
                </a:extLst>
              </p:cNvPr>
              <p:cNvSpPr>
                <a:spLocks noRot="1" noChangeAspect="1" noMove="1" noResize="1" noEditPoints="1" noAdjustHandles="1" noChangeArrowheads="1" noChangeShapeType="1" noTextEdit="1"/>
              </p:cNvSpPr>
              <p:nvPr/>
            </p:nvSpPr>
            <p:spPr>
              <a:xfrm>
                <a:off x="1294733" y="1339252"/>
                <a:ext cx="8754917" cy="768928"/>
              </a:xfrm>
              <a:prstGeom prst="rect">
                <a:avLst/>
              </a:prstGeom>
              <a:blipFill>
                <a:blip r:embed="rId2"/>
                <a:stretch>
                  <a:fillRect l="-145" r="-145" b="-3226"/>
                </a:stretch>
              </a:blipFill>
            </p:spPr>
            <p:txBody>
              <a:bodyPr/>
              <a:lstStyle/>
              <a:p>
                <a:r>
                  <a:rPr lang="en-GB">
                    <a:noFill/>
                  </a:rPr>
                  <a:t> </a:t>
                </a:r>
              </a:p>
            </p:txBody>
          </p:sp>
        </mc:Fallback>
      </mc:AlternateContent>
    </p:spTree>
    <p:extLst>
      <p:ext uri="{BB962C8B-B14F-4D97-AF65-F5344CB8AC3E}">
        <p14:creationId xmlns:p14="http://schemas.microsoft.com/office/powerpoint/2010/main" val="109124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7E2BA4A6-E6AE-4742-9218-D38F4AF541C2}"/>
              </a:ext>
            </a:extLst>
          </p:cNvPr>
          <p:cNvPicPr>
            <a:picLocks noChangeAspect="1"/>
          </p:cNvPicPr>
          <p:nvPr/>
        </p:nvPicPr>
        <p:blipFill>
          <a:blip r:embed="rId2"/>
          <a:stretch>
            <a:fillRect/>
          </a:stretch>
        </p:blipFill>
        <p:spPr bwMode="auto">
          <a:xfrm>
            <a:off x="132245" y="0"/>
            <a:ext cx="4680000" cy="4680000"/>
          </a:xfrm>
          <a:prstGeom prst="rect">
            <a:avLst/>
          </a:prstGeom>
          <a:noFill/>
          <a:ln w="9525">
            <a:noFill/>
            <a:headEnd/>
            <a:tailEnd/>
          </a:ln>
        </p:spPr>
      </p:pic>
      <p:sp>
        <p:nvSpPr>
          <p:cNvPr id="6" name="Rectangle 5">
            <a:extLst>
              <a:ext uri="{FF2B5EF4-FFF2-40B4-BE49-F238E27FC236}">
                <a16:creationId xmlns:a16="http://schemas.microsoft.com/office/drawing/2014/main" id="{E4F94E41-7CB3-004A-97BD-06E275ED4E69}"/>
              </a:ext>
            </a:extLst>
          </p:cNvPr>
          <p:cNvSpPr/>
          <p:nvPr/>
        </p:nvSpPr>
        <p:spPr>
          <a:xfrm>
            <a:off x="132245" y="4680000"/>
            <a:ext cx="8554555" cy="584775"/>
          </a:xfrm>
          <a:prstGeom prst="rect">
            <a:avLst/>
          </a:prstGeom>
        </p:spPr>
        <p:txBody>
          <a:bodyPr wrap="square">
            <a:spAutoFit/>
          </a:bodyPr>
          <a:lstStyle/>
          <a:p>
            <a:pPr>
              <a:spcAft>
                <a:spcPts val="600"/>
              </a:spcAft>
            </a:pPr>
            <a:r>
              <a:rPr lang="en-US" sz="1600" i="1" dirty="0">
                <a:latin typeface="Cambria" panose="02040503050406030204" pitchFamily="18" charset="0"/>
                <a:ea typeface="Cambria" panose="02040503050406030204" pitchFamily="18" charset="0"/>
                <a:cs typeface="Times New Roman" panose="02020603050405020304" pitchFamily="18" charset="0"/>
              </a:rPr>
              <a:t>Figure 1c. Scatter plots of the relationship between size and the other phenotypes per population in each generation separately. Phenotypic values have not been scaled.</a:t>
            </a:r>
          </a:p>
        </p:txBody>
      </p:sp>
      <p:sp>
        <p:nvSpPr>
          <p:cNvPr id="8" name="Rectangle 7">
            <a:extLst>
              <a:ext uri="{FF2B5EF4-FFF2-40B4-BE49-F238E27FC236}">
                <a16:creationId xmlns:a16="http://schemas.microsoft.com/office/drawing/2014/main" id="{18ECC612-60C6-644E-A3A0-CE9C8DD71896}"/>
              </a:ext>
            </a:extLst>
          </p:cNvPr>
          <p:cNvSpPr/>
          <p:nvPr/>
        </p:nvSpPr>
        <p:spPr>
          <a:xfrm>
            <a:off x="5009045" y="547525"/>
            <a:ext cx="6096000" cy="1200329"/>
          </a:xfrm>
          <a:prstGeom prst="rect">
            <a:avLst/>
          </a:prstGeom>
        </p:spPr>
        <p:txBody>
          <a:bodyPr>
            <a:spAutoFit/>
          </a:bodyPr>
          <a:lstStyle/>
          <a:p>
            <a:pPr>
              <a:spcBef>
                <a:spcPts val="800"/>
              </a:spcBef>
              <a:spcAft>
                <a:spcPts val="0"/>
              </a:spcAft>
            </a:pPr>
            <a:r>
              <a:rPr lang="en-US"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thickness is clearly size-dependent. There is some scatter, which might mean that there is some interesting size-independent thickness variation but it might also just mean that the thickness measurements are noisy! </a:t>
            </a:r>
            <a:endParaRPr lang="en-US"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66066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2C9481-550D-184E-9831-11AED3CD4930}"/>
              </a:ext>
            </a:extLst>
          </p:cNvPr>
          <p:cNvPicPr>
            <a:picLocks noChangeAspect="1"/>
          </p:cNvPicPr>
          <p:nvPr/>
        </p:nvPicPr>
        <p:blipFill>
          <a:blip r:embed="rId2"/>
          <a:stretch>
            <a:fillRect/>
          </a:stretch>
        </p:blipFill>
        <p:spPr>
          <a:xfrm>
            <a:off x="4432" y="1818000"/>
            <a:ext cx="5040000" cy="5040000"/>
          </a:xfrm>
          <a:prstGeom prst="rect">
            <a:avLst/>
          </a:prstGeom>
        </p:spPr>
      </p:pic>
      <p:sp>
        <p:nvSpPr>
          <p:cNvPr id="8" name="TextBox 7">
            <a:extLst>
              <a:ext uri="{FF2B5EF4-FFF2-40B4-BE49-F238E27FC236}">
                <a16:creationId xmlns:a16="http://schemas.microsoft.com/office/drawing/2014/main" id="{31665429-579D-D840-902C-2C0829D62E5E}"/>
              </a:ext>
            </a:extLst>
          </p:cNvPr>
          <p:cNvSpPr txBox="1"/>
          <p:nvPr/>
        </p:nvSpPr>
        <p:spPr>
          <a:xfrm>
            <a:off x="4084009" y="196770"/>
            <a:ext cx="3214791" cy="400110"/>
          </a:xfrm>
          <a:prstGeom prst="rect">
            <a:avLst/>
          </a:prstGeom>
          <a:noFill/>
        </p:spPr>
        <p:txBody>
          <a:bodyPr wrap="none" rtlCol="0">
            <a:spAutoFit/>
          </a:bodyPr>
          <a:lstStyle/>
          <a:p>
            <a:r>
              <a:rPr lang="en-GB" sz="2000" dirty="0">
                <a:latin typeface="Optima" panose="02000503060000020004" pitchFamily="2" charset="0"/>
              </a:rPr>
              <a:t>WEIGHT: Plasticity analysis</a:t>
            </a:r>
          </a:p>
        </p:txBody>
      </p:sp>
      <p:sp>
        <p:nvSpPr>
          <p:cNvPr id="9" name="TextBox 8">
            <a:extLst>
              <a:ext uri="{FF2B5EF4-FFF2-40B4-BE49-F238E27FC236}">
                <a16:creationId xmlns:a16="http://schemas.microsoft.com/office/drawing/2014/main" id="{43770879-43CC-B944-A221-D7F5F1B36F43}"/>
              </a:ext>
            </a:extLst>
          </p:cNvPr>
          <p:cNvSpPr txBox="1"/>
          <p:nvPr/>
        </p:nvSpPr>
        <p:spPr>
          <a:xfrm>
            <a:off x="5044432" y="657115"/>
            <a:ext cx="1366656" cy="400110"/>
          </a:xfrm>
          <a:prstGeom prst="rect">
            <a:avLst/>
          </a:prstGeom>
          <a:noFill/>
        </p:spPr>
        <p:txBody>
          <a:bodyPr wrap="none" rtlCol="0">
            <a:spAutoFit/>
          </a:bodyPr>
          <a:lstStyle/>
          <a:p>
            <a:r>
              <a:rPr lang="en-GB" sz="2000" dirty="0">
                <a:latin typeface="Optima" panose="02000503060000020004" pitchFamily="2" charset="0"/>
              </a:rPr>
              <a:t>Parameters</a:t>
            </a:r>
          </a:p>
        </p:txBody>
      </p:sp>
      <p:sp>
        <p:nvSpPr>
          <p:cNvPr id="3" name="Rectangle 2">
            <a:extLst>
              <a:ext uri="{FF2B5EF4-FFF2-40B4-BE49-F238E27FC236}">
                <a16:creationId xmlns:a16="http://schemas.microsoft.com/office/drawing/2014/main" id="{E36DD016-A79E-8A4C-8B3A-DFA57769A518}"/>
              </a:ext>
            </a:extLst>
          </p:cNvPr>
          <p:cNvSpPr/>
          <p:nvPr/>
        </p:nvSpPr>
        <p:spPr>
          <a:xfrm>
            <a:off x="6451600" y="1295260"/>
            <a:ext cx="4203700" cy="1077218"/>
          </a:xfrm>
          <a:prstGeom prst="rect">
            <a:avLst/>
          </a:prstGeom>
        </p:spPr>
        <p:txBody>
          <a:bodyPr wrap="square">
            <a:spAutoFit/>
          </a:bodyPr>
          <a:lstStyle/>
          <a:p>
            <a:r>
              <a:rPr lang="en-GB" sz="1600" dirty="0">
                <a:latin typeface="Optima" panose="02000503060000020004" pitchFamily="2" charset="0"/>
              </a:rPr>
              <a:t>Inference for Stan model. 4 chains, each with iteration = 12000; warmup = 4000; thin = 1; post-warmup draws per chain = 8000, total post-warmup draws = 32000.</a:t>
            </a:r>
          </a:p>
        </p:txBody>
      </p:sp>
      <p:graphicFrame>
        <p:nvGraphicFramePr>
          <p:cNvPr id="4" name="Table 3">
            <a:extLst>
              <a:ext uri="{FF2B5EF4-FFF2-40B4-BE49-F238E27FC236}">
                <a16:creationId xmlns:a16="http://schemas.microsoft.com/office/drawing/2014/main" id="{A35E501A-CE2E-CC4F-A878-25388EBE3025}"/>
              </a:ext>
            </a:extLst>
          </p:cNvPr>
          <p:cNvGraphicFramePr>
            <a:graphicFrameLocks noGrp="1"/>
          </p:cNvGraphicFramePr>
          <p:nvPr>
            <p:extLst>
              <p:ext uri="{D42A27DB-BD31-4B8C-83A1-F6EECF244321}">
                <p14:modId xmlns:p14="http://schemas.microsoft.com/office/powerpoint/2010/main" val="3687996937"/>
              </p:ext>
            </p:extLst>
          </p:nvPr>
        </p:nvGraphicFramePr>
        <p:xfrm>
          <a:off x="6451600" y="2524940"/>
          <a:ext cx="5562599" cy="1483360"/>
        </p:xfrm>
        <a:graphic>
          <a:graphicData uri="http://schemas.openxmlformats.org/drawingml/2006/table">
            <a:tbl>
              <a:tblPr firstRow="1" bandRow="1">
                <a:tableStyleId>{8799B23B-EC83-4686-B30A-512413B5E67A}</a:tableStyleId>
              </a:tblPr>
              <a:tblGrid>
                <a:gridCol w="901700">
                  <a:extLst>
                    <a:ext uri="{9D8B030D-6E8A-4147-A177-3AD203B41FA5}">
                      <a16:colId xmlns:a16="http://schemas.microsoft.com/office/drawing/2014/main" val="4075114057"/>
                    </a:ext>
                  </a:extLst>
                </a:gridCol>
                <a:gridCol w="721269">
                  <a:extLst>
                    <a:ext uri="{9D8B030D-6E8A-4147-A177-3AD203B41FA5}">
                      <a16:colId xmlns:a16="http://schemas.microsoft.com/office/drawing/2014/main" val="137663566"/>
                    </a:ext>
                  </a:extLst>
                </a:gridCol>
                <a:gridCol w="575892">
                  <a:extLst>
                    <a:ext uri="{9D8B030D-6E8A-4147-A177-3AD203B41FA5}">
                      <a16:colId xmlns:a16="http://schemas.microsoft.com/office/drawing/2014/main" val="2616344312"/>
                    </a:ext>
                  </a:extLst>
                </a:gridCol>
                <a:gridCol w="693688">
                  <a:extLst>
                    <a:ext uri="{9D8B030D-6E8A-4147-A177-3AD203B41FA5}">
                      <a16:colId xmlns:a16="http://schemas.microsoft.com/office/drawing/2014/main" val="3812332066"/>
                    </a:ext>
                  </a:extLst>
                </a:gridCol>
                <a:gridCol w="693688">
                  <a:extLst>
                    <a:ext uri="{9D8B030D-6E8A-4147-A177-3AD203B41FA5}">
                      <a16:colId xmlns:a16="http://schemas.microsoft.com/office/drawing/2014/main" val="1279533559"/>
                    </a:ext>
                  </a:extLst>
                </a:gridCol>
                <a:gridCol w="693688">
                  <a:extLst>
                    <a:ext uri="{9D8B030D-6E8A-4147-A177-3AD203B41FA5}">
                      <a16:colId xmlns:a16="http://schemas.microsoft.com/office/drawing/2014/main" val="1991529894"/>
                    </a:ext>
                  </a:extLst>
                </a:gridCol>
                <a:gridCol w="641335">
                  <a:extLst>
                    <a:ext uri="{9D8B030D-6E8A-4147-A177-3AD203B41FA5}">
                      <a16:colId xmlns:a16="http://schemas.microsoft.com/office/drawing/2014/main" val="237617649"/>
                    </a:ext>
                  </a:extLst>
                </a:gridCol>
                <a:gridCol w="641339">
                  <a:extLst>
                    <a:ext uri="{9D8B030D-6E8A-4147-A177-3AD203B41FA5}">
                      <a16:colId xmlns:a16="http://schemas.microsoft.com/office/drawing/2014/main" val="4016161249"/>
                    </a:ext>
                  </a:extLst>
                </a:gridCol>
              </a:tblGrid>
              <a:tr h="370840">
                <a:tc>
                  <a:txBody>
                    <a:bodyPr/>
                    <a:lstStyle/>
                    <a:p>
                      <a:r>
                        <a:rPr lang="en-GB" sz="1000" dirty="0">
                          <a:latin typeface="Monaco" pitchFamily="2" charset="77"/>
                        </a:rPr>
                        <a:t>Parameter</a:t>
                      </a:r>
                    </a:p>
                  </a:txBody>
                  <a:tcPr/>
                </a:tc>
                <a:tc>
                  <a:txBody>
                    <a:bodyPr/>
                    <a:lstStyle/>
                    <a:p>
                      <a:r>
                        <a:rPr lang="en-GB" sz="1000" dirty="0">
                          <a:latin typeface="Monaco" pitchFamily="2" charset="77"/>
                        </a:rPr>
                        <a:t>Mean</a:t>
                      </a:r>
                    </a:p>
                  </a:txBody>
                  <a:tcPr/>
                </a:tc>
                <a:tc>
                  <a:txBody>
                    <a:bodyPr/>
                    <a:lstStyle/>
                    <a:p>
                      <a:r>
                        <a:rPr lang="en-GB" sz="1000" dirty="0">
                          <a:latin typeface="Monaco" pitchFamily="2" charset="77"/>
                        </a:rPr>
                        <a:t>SD</a:t>
                      </a:r>
                    </a:p>
                  </a:txBody>
                  <a:tcPr/>
                </a:tc>
                <a:tc>
                  <a:txBody>
                    <a:bodyPr/>
                    <a:lstStyle/>
                    <a:p>
                      <a:r>
                        <a:rPr lang="en-GB" sz="1000" dirty="0">
                          <a:latin typeface="Monaco" pitchFamily="2" charset="77"/>
                        </a:rPr>
                        <a:t>2.5%</a:t>
                      </a:r>
                    </a:p>
                  </a:txBody>
                  <a:tcPr/>
                </a:tc>
                <a:tc>
                  <a:txBody>
                    <a:bodyPr/>
                    <a:lstStyle/>
                    <a:p>
                      <a:r>
                        <a:rPr lang="en-GB" sz="1000" dirty="0">
                          <a:latin typeface="Monaco" pitchFamily="2" charset="77"/>
                        </a:rPr>
                        <a:t>50%</a:t>
                      </a:r>
                    </a:p>
                  </a:txBody>
                  <a:tcPr/>
                </a:tc>
                <a:tc>
                  <a:txBody>
                    <a:bodyPr/>
                    <a:lstStyle/>
                    <a:p>
                      <a:r>
                        <a:rPr lang="en-GB" sz="1000" dirty="0">
                          <a:latin typeface="Monaco" pitchFamily="2" charset="77"/>
                        </a:rPr>
                        <a:t>97.5%</a:t>
                      </a:r>
                    </a:p>
                  </a:txBody>
                  <a:tcPr/>
                </a:tc>
                <a:tc>
                  <a:txBody>
                    <a:bodyPr/>
                    <a:lstStyle/>
                    <a:p>
                      <a:r>
                        <a:rPr lang="en-GB" sz="1000" dirty="0">
                          <a:latin typeface="Monaco" pitchFamily="2" charset="77"/>
                        </a:rPr>
                        <a:t>n_eff</a:t>
                      </a:r>
                    </a:p>
                  </a:txBody>
                  <a:tcPr/>
                </a:tc>
                <a:tc>
                  <a:txBody>
                    <a:bodyPr/>
                    <a:lstStyle/>
                    <a:p>
                      <a:r>
                        <a:rPr lang="en-GB" sz="1000" dirty="0" err="1">
                          <a:latin typeface="Monaco" pitchFamily="2" charset="77"/>
                        </a:rPr>
                        <a:t>R_hat</a:t>
                      </a:r>
                      <a:endParaRPr lang="en-GB" sz="1000" dirty="0">
                        <a:latin typeface="Monaco" pitchFamily="2" charset="77"/>
                      </a:endParaRPr>
                    </a:p>
                  </a:txBody>
                  <a:tcPr/>
                </a:tc>
                <a:extLst>
                  <a:ext uri="{0D108BD9-81ED-4DB2-BD59-A6C34878D82A}">
                    <a16:rowId xmlns:a16="http://schemas.microsoft.com/office/drawing/2014/main" val="1971624021"/>
                  </a:ext>
                </a:extLst>
              </a:tr>
              <a:tr h="370840">
                <a:tc>
                  <a:txBody>
                    <a:bodyPr/>
                    <a:lstStyle/>
                    <a:p>
                      <a:r>
                        <a:rPr lang="en-GB" sz="1000" dirty="0">
                          <a:latin typeface="Monaco" pitchFamily="2" charset="77"/>
                        </a:rPr>
                        <a:t>alpha</a:t>
                      </a:r>
                    </a:p>
                  </a:txBody>
                  <a:tcPr/>
                </a:tc>
                <a:tc>
                  <a:txBody>
                    <a:bodyPr/>
                    <a:lstStyle/>
                    <a:p>
                      <a:r>
                        <a:rPr lang="en-GB" sz="1000" dirty="0">
                          <a:latin typeface="Monaco" pitchFamily="2" charset="77"/>
                        </a:rPr>
                        <a:t>-0.702</a:t>
                      </a:r>
                    </a:p>
                  </a:txBody>
                  <a:tcPr/>
                </a:tc>
                <a:tc>
                  <a:txBody>
                    <a:bodyPr/>
                    <a:lstStyle/>
                    <a:p>
                      <a:r>
                        <a:rPr lang="en-GB" sz="1000" dirty="0">
                          <a:latin typeface="Monaco" pitchFamily="2" charset="77"/>
                        </a:rPr>
                        <a:t>0.038</a:t>
                      </a:r>
                    </a:p>
                  </a:txBody>
                  <a:tcPr/>
                </a:tc>
                <a:tc>
                  <a:txBody>
                    <a:bodyPr/>
                    <a:lstStyle/>
                    <a:p>
                      <a:r>
                        <a:rPr lang="en-GB" sz="1000" dirty="0">
                          <a:latin typeface="Monaco" pitchFamily="2" charset="77"/>
                        </a:rPr>
                        <a:t>-0.778</a:t>
                      </a:r>
                    </a:p>
                  </a:txBody>
                  <a:tcPr/>
                </a:tc>
                <a:tc>
                  <a:txBody>
                    <a:bodyPr/>
                    <a:lstStyle/>
                    <a:p>
                      <a:r>
                        <a:rPr lang="en-GB" sz="1000" dirty="0">
                          <a:latin typeface="Monaco" pitchFamily="2" charset="77"/>
                        </a:rPr>
                        <a:t>-0.701</a:t>
                      </a:r>
                    </a:p>
                  </a:txBody>
                  <a:tcPr/>
                </a:tc>
                <a:tc>
                  <a:txBody>
                    <a:bodyPr/>
                    <a:lstStyle/>
                    <a:p>
                      <a:r>
                        <a:rPr lang="en-GB" sz="1000" dirty="0">
                          <a:latin typeface="Monaco" pitchFamily="2" charset="77"/>
                        </a:rPr>
                        <a:t>-0.631</a:t>
                      </a:r>
                    </a:p>
                  </a:txBody>
                  <a:tcPr/>
                </a:tc>
                <a:tc>
                  <a:txBody>
                    <a:bodyPr/>
                    <a:lstStyle/>
                    <a:p>
                      <a:r>
                        <a:rPr lang="en-GB" sz="1000" dirty="0">
                          <a:latin typeface="Monaco" pitchFamily="2" charset="77"/>
                        </a:rPr>
                        <a:t>2002</a:t>
                      </a:r>
                    </a:p>
                  </a:txBody>
                  <a:tcPr/>
                </a:tc>
                <a:tc>
                  <a:txBody>
                    <a:bodyPr/>
                    <a:lstStyle/>
                    <a:p>
                      <a:r>
                        <a:rPr lang="en-GB" sz="1000" dirty="0">
                          <a:latin typeface="Monaco" pitchFamily="2" charset="77"/>
                        </a:rPr>
                        <a:t>1.002</a:t>
                      </a:r>
                    </a:p>
                  </a:txBody>
                  <a:tcPr/>
                </a:tc>
                <a:extLst>
                  <a:ext uri="{0D108BD9-81ED-4DB2-BD59-A6C34878D82A}">
                    <a16:rowId xmlns:a16="http://schemas.microsoft.com/office/drawing/2014/main" val="1037777514"/>
                  </a:ext>
                </a:extLst>
              </a:tr>
              <a:tr h="370840">
                <a:tc>
                  <a:txBody>
                    <a:bodyPr/>
                    <a:lstStyle/>
                    <a:p>
                      <a:r>
                        <a:rPr lang="en-GB" sz="1000" dirty="0">
                          <a:latin typeface="Monaco" pitchFamily="2" charset="77"/>
                        </a:rPr>
                        <a:t>beta</a:t>
                      </a:r>
                    </a:p>
                  </a:txBody>
                  <a:tcPr/>
                </a:tc>
                <a:tc>
                  <a:txBody>
                    <a:bodyPr/>
                    <a:lstStyle/>
                    <a:p>
                      <a:r>
                        <a:rPr lang="en-GB" sz="1000" dirty="0">
                          <a:latin typeface="Monaco" pitchFamily="2" charset="77"/>
                        </a:rPr>
                        <a:t>0.117</a:t>
                      </a:r>
                    </a:p>
                  </a:txBody>
                  <a:tcPr/>
                </a:tc>
                <a:tc>
                  <a:txBody>
                    <a:bodyPr/>
                    <a:lstStyle/>
                    <a:p>
                      <a:r>
                        <a:rPr lang="en-GB" sz="1000" dirty="0">
                          <a:latin typeface="Monaco" pitchFamily="2" charset="77"/>
                        </a:rPr>
                        <a:t>0.062</a:t>
                      </a:r>
                    </a:p>
                  </a:txBody>
                  <a:tcPr/>
                </a:tc>
                <a:tc>
                  <a:txBody>
                    <a:bodyPr/>
                    <a:lstStyle/>
                    <a:p>
                      <a:r>
                        <a:rPr lang="en-GB" sz="1000" dirty="0">
                          <a:latin typeface="Monaco" pitchFamily="2" charset="77"/>
                        </a:rPr>
                        <a:t>-0.010</a:t>
                      </a:r>
                    </a:p>
                  </a:txBody>
                  <a:tcPr/>
                </a:tc>
                <a:tc>
                  <a:txBody>
                    <a:bodyPr/>
                    <a:lstStyle/>
                    <a:p>
                      <a:r>
                        <a:rPr lang="en-GB" sz="1000" dirty="0">
                          <a:latin typeface="Monaco" pitchFamily="2" charset="77"/>
                        </a:rPr>
                        <a:t>0.122</a:t>
                      </a:r>
                    </a:p>
                  </a:txBody>
                  <a:tcPr/>
                </a:tc>
                <a:tc>
                  <a:txBody>
                    <a:bodyPr/>
                    <a:lstStyle/>
                    <a:p>
                      <a:r>
                        <a:rPr lang="en-GB" sz="1000" dirty="0">
                          <a:latin typeface="Monaco" pitchFamily="2" charset="77"/>
                        </a:rPr>
                        <a:t>0.226</a:t>
                      </a:r>
                    </a:p>
                  </a:txBody>
                  <a:tcPr/>
                </a:tc>
                <a:tc>
                  <a:txBody>
                    <a:bodyPr/>
                    <a:lstStyle/>
                    <a:p>
                      <a:r>
                        <a:rPr lang="en-GB" sz="1000" dirty="0">
                          <a:latin typeface="Monaco" pitchFamily="2" charset="77"/>
                        </a:rPr>
                        <a:t>1561</a:t>
                      </a:r>
                    </a:p>
                  </a:txBody>
                  <a:tcPr/>
                </a:tc>
                <a:tc>
                  <a:txBody>
                    <a:bodyPr/>
                    <a:lstStyle/>
                    <a:p>
                      <a:r>
                        <a:rPr lang="en-GB" sz="1000" dirty="0">
                          <a:latin typeface="Monaco" pitchFamily="2" charset="77"/>
                        </a:rPr>
                        <a:t>1.003</a:t>
                      </a:r>
                    </a:p>
                  </a:txBody>
                  <a:tcPr/>
                </a:tc>
                <a:extLst>
                  <a:ext uri="{0D108BD9-81ED-4DB2-BD59-A6C34878D82A}">
                    <a16:rowId xmlns:a16="http://schemas.microsoft.com/office/drawing/2014/main" val="11428560"/>
                  </a:ext>
                </a:extLst>
              </a:tr>
              <a:tr h="370840">
                <a:tc>
                  <a:txBody>
                    <a:bodyPr/>
                    <a:lstStyle/>
                    <a:p>
                      <a:r>
                        <a:rPr lang="en-GB" sz="1000" dirty="0">
                          <a:latin typeface="Monaco" pitchFamily="2" charset="77"/>
                        </a:rPr>
                        <a:t>sigma</a:t>
                      </a:r>
                    </a:p>
                  </a:txBody>
                  <a:tcPr/>
                </a:tc>
                <a:tc>
                  <a:txBody>
                    <a:bodyPr/>
                    <a:lstStyle/>
                    <a:p>
                      <a:r>
                        <a:rPr lang="en-GB" sz="1000" dirty="0">
                          <a:latin typeface="Monaco" pitchFamily="2" charset="77"/>
                        </a:rPr>
                        <a:t>0.038</a:t>
                      </a:r>
                    </a:p>
                  </a:txBody>
                  <a:tcPr/>
                </a:tc>
                <a:tc>
                  <a:txBody>
                    <a:bodyPr/>
                    <a:lstStyle/>
                    <a:p>
                      <a:r>
                        <a:rPr lang="en-GB" sz="1000" dirty="0">
                          <a:latin typeface="Monaco" pitchFamily="2" charset="77"/>
                        </a:rPr>
                        <a:t>0.018</a:t>
                      </a:r>
                    </a:p>
                  </a:txBody>
                  <a:tcPr/>
                </a:tc>
                <a:tc>
                  <a:txBody>
                    <a:bodyPr/>
                    <a:lstStyle/>
                    <a:p>
                      <a:r>
                        <a:rPr lang="en-GB" sz="1000" dirty="0">
                          <a:latin typeface="Monaco" pitchFamily="2" charset="77"/>
                        </a:rPr>
                        <a:t>0.005</a:t>
                      </a:r>
                    </a:p>
                  </a:txBody>
                  <a:tcPr/>
                </a:tc>
                <a:tc>
                  <a:txBody>
                    <a:bodyPr/>
                    <a:lstStyle/>
                    <a:p>
                      <a:r>
                        <a:rPr lang="en-GB" sz="1000" dirty="0">
                          <a:latin typeface="Monaco" pitchFamily="2" charset="77"/>
                        </a:rPr>
                        <a:t>0.038</a:t>
                      </a:r>
                    </a:p>
                  </a:txBody>
                  <a:tcPr/>
                </a:tc>
                <a:tc>
                  <a:txBody>
                    <a:bodyPr/>
                    <a:lstStyle/>
                    <a:p>
                      <a:r>
                        <a:rPr lang="en-GB" sz="1000" dirty="0">
                          <a:latin typeface="Monaco" pitchFamily="2" charset="77"/>
                        </a:rPr>
                        <a:t>0.075</a:t>
                      </a:r>
                    </a:p>
                  </a:txBody>
                  <a:tcPr/>
                </a:tc>
                <a:tc>
                  <a:txBody>
                    <a:bodyPr/>
                    <a:lstStyle/>
                    <a:p>
                      <a:r>
                        <a:rPr lang="en-GB" sz="1000" dirty="0">
                          <a:latin typeface="Monaco" pitchFamily="2" charset="77"/>
                        </a:rPr>
                        <a:t>936</a:t>
                      </a:r>
                    </a:p>
                  </a:txBody>
                  <a:tcPr/>
                </a:tc>
                <a:tc>
                  <a:txBody>
                    <a:bodyPr/>
                    <a:lstStyle/>
                    <a:p>
                      <a:r>
                        <a:rPr lang="en-GB" sz="1000" dirty="0">
                          <a:latin typeface="Monaco" pitchFamily="2" charset="77"/>
                        </a:rPr>
                        <a:t>1.004</a:t>
                      </a:r>
                    </a:p>
                  </a:txBody>
                  <a:tcPr/>
                </a:tc>
                <a:extLst>
                  <a:ext uri="{0D108BD9-81ED-4DB2-BD59-A6C34878D82A}">
                    <a16:rowId xmlns:a16="http://schemas.microsoft.com/office/drawing/2014/main" val="3318104910"/>
                  </a:ext>
                </a:extLst>
              </a:tr>
            </a:tbl>
          </a:graphicData>
        </a:graphic>
      </p:graphicFrame>
      <p:sp>
        <p:nvSpPr>
          <p:cNvPr id="10" name="Rectangle 9">
            <a:extLst>
              <a:ext uri="{FF2B5EF4-FFF2-40B4-BE49-F238E27FC236}">
                <a16:creationId xmlns:a16="http://schemas.microsoft.com/office/drawing/2014/main" id="{9C14AB20-B412-A94A-9D63-8CD34B8BC6BE}"/>
              </a:ext>
            </a:extLst>
          </p:cNvPr>
          <p:cNvSpPr/>
          <p:nvPr/>
        </p:nvSpPr>
        <p:spPr>
          <a:xfrm>
            <a:off x="5044432" y="5789080"/>
            <a:ext cx="5666618" cy="738664"/>
          </a:xfrm>
          <a:prstGeom prst="rect">
            <a:avLst/>
          </a:prstGeom>
        </p:spPr>
        <p:txBody>
          <a:bodyPr wrap="square">
            <a:spAutoFit/>
          </a:bodyPr>
          <a:lstStyle/>
          <a:p>
            <a:pPr algn="just"/>
            <a:r>
              <a:rPr lang="en-GB" sz="1400" i="1" dirty="0">
                <a:latin typeface="Cambria" panose="02040503050406030204" pitchFamily="18" charset="0"/>
                <a:ea typeface="Cambria" panose="02040503050406030204" pitchFamily="18" charset="0"/>
                <a:cs typeface="Times New Roman" panose="02020603050405020304" pitchFamily="18" charset="0"/>
              </a:rPr>
              <a:t>Figure 7. Posterior distributions of the parameters and diagnostics. Parameters </a:t>
            </a:r>
            <a:r>
              <a:rPr lang="en-GB" sz="1400" i="1" dirty="0" err="1">
                <a:latin typeface="Cambria" panose="02040503050406030204" pitchFamily="18" charset="0"/>
                <a:ea typeface="Cambria" panose="02040503050406030204" pitchFamily="18" charset="0"/>
                <a:cs typeface="Times New Roman" panose="02020603050405020304" pitchFamily="18" charset="0"/>
              </a:rPr>
              <a:t>x_lat</a:t>
            </a:r>
            <a:r>
              <a:rPr lang="en-GB" sz="1400" i="1" dirty="0">
                <a:latin typeface="Cambria" panose="02040503050406030204" pitchFamily="18" charset="0"/>
                <a:ea typeface="Cambria" panose="02040503050406030204" pitchFamily="18" charset="0"/>
                <a:cs typeface="Times New Roman" panose="02020603050405020304" pitchFamily="18" charset="0"/>
              </a:rPr>
              <a:t> and </a:t>
            </a:r>
            <a:r>
              <a:rPr lang="en-GB" sz="1400" i="1" dirty="0" err="1">
                <a:latin typeface="Cambria" panose="02040503050406030204" pitchFamily="18" charset="0"/>
                <a:ea typeface="Cambria" panose="02040503050406030204" pitchFamily="18" charset="0"/>
                <a:cs typeface="Times New Roman" panose="02020603050405020304" pitchFamily="18" charset="0"/>
              </a:rPr>
              <a:t>mu_yhat</a:t>
            </a:r>
            <a:r>
              <a:rPr lang="en-GB" sz="1400" i="1" dirty="0">
                <a:latin typeface="Cambria" panose="02040503050406030204" pitchFamily="18" charset="0"/>
                <a:ea typeface="Cambria" panose="02040503050406030204" pitchFamily="18" charset="0"/>
                <a:cs typeface="Times New Roman" panose="02020603050405020304" pitchFamily="18" charset="0"/>
              </a:rPr>
              <a:t> are not shown. Sampling problems are highlighted in red.</a:t>
            </a:r>
          </a:p>
        </p:txBody>
      </p:sp>
    </p:spTree>
    <p:extLst>
      <p:ext uri="{BB962C8B-B14F-4D97-AF65-F5344CB8AC3E}">
        <p14:creationId xmlns:p14="http://schemas.microsoft.com/office/powerpoint/2010/main" val="1425649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7F437B-2103-FA4F-B06A-044E256E2839}"/>
              </a:ext>
            </a:extLst>
          </p:cNvPr>
          <p:cNvSpPr/>
          <p:nvPr/>
        </p:nvSpPr>
        <p:spPr>
          <a:xfrm>
            <a:off x="2643404" y="1418441"/>
            <a:ext cx="6096000" cy="3693319"/>
          </a:xfrm>
          <a:prstGeom prst="rect">
            <a:avLst/>
          </a:prstGeom>
        </p:spPr>
        <p:txBody>
          <a:bodyPr>
            <a:spAutoFit/>
          </a:bodyPr>
          <a:lstStyle/>
          <a:p>
            <a:r>
              <a:rPr lang="en-GB" dirty="0">
                <a:latin typeface="Cambria" panose="02040503050406030204" pitchFamily="18" charset="0"/>
              </a:rPr>
              <a:t>1: There were 501 divergent transitions after warmup. Increasing </a:t>
            </a:r>
            <a:r>
              <a:rPr lang="en-GB" dirty="0" err="1">
                <a:latin typeface="Cambria" panose="02040503050406030204" pitchFamily="18" charset="0"/>
              </a:rPr>
              <a:t>adapt_delta</a:t>
            </a:r>
            <a:r>
              <a:rPr lang="en-GB" dirty="0">
                <a:latin typeface="Cambria" panose="02040503050406030204" pitchFamily="18" charset="0"/>
              </a:rPr>
              <a:t> above 0.99 may help. See</a:t>
            </a:r>
          </a:p>
          <a:p>
            <a:r>
              <a:rPr lang="en-GB" dirty="0">
                <a:latin typeface="Cambria" panose="02040503050406030204" pitchFamily="18" charset="0"/>
              </a:rPr>
              <a:t>http://mc-</a:t>
            </a:r>
            <a:r>
              <a:rPr lang="en-GB" dirty="0" err="1">
                <a:latin typeface="Cambria" panose="02040503050406030204" pitchFamily="18" charset="0"/>
              </a:rPr>
              <a:t>stan.org</a:t>
            </a:r>
            <a:r>
              <a:rPr lang="en-GB" dirty="0">
                <a:latin typeface="Cambria" panose="02040503050406030204" pitchFamily="18" charset="0"/>
              </a:rPr>
              <a:t>/</a:t>
            </a:r>
            <a:r>
              <a:rPr lang="en-GB" dirty="0" err="1">
                <a:latin typeface="Cambria" panose="02040503050406030204" pitchFamily="18" charset="0"/>
              </a:rPr>
              <a:t>misc</a:t>
            </a:r>
            <a:r>
              <a:rPr lang="en-GB" dirty="0">
                <a:latin typeface="Cambria" panose="02040503050406030204" pitchFamily="18" charset="0"/>
              </a:rPr>
              <a:t>/</a:t>
            </a:r>
            <a:r>
              <a:rPr lang="en-GB" dirty="0" err="1">
                <a:latin typeface="Cambria" panose="02040503050406030204" pitchFamily="18" charset="0"/>
              </a:rPr>
              <a:t>warnings.html#divergent-transitions-after-warmup</a:t>
            </a:r>
            <a:r>
              <a:rPr lang="en-GB" dirty="0">
                <a:latin typeface="Cambria" panose="02040503050406030204" pitchFamily="18" charset="0"/>
              </a:rPr>
              <a:t> </a:t>
            </a:r>
          </a:p>
          <a:p>
            <a:endParaRPr lang="en-GB" dirty="0">
              <a:latin typeface="Cambria" panose="02040503050406030204" pitchFamily="18" charset="0"/>
            </a:endParaRPr>
          </a:p>
          <a:p>
            <a:r>
              <a:rPr lang="en-GB" dirty="0">
                <a:latin typeface="Cambria" panose="02040503050406030204" pitchFamily="18" charset="0"/>
              </a:rPr>
              <a:t>2: There were 4 chains where the estimated Bayesian Fraction of Missing Information was low. See</a:t>
            </a:r>
          </a:p>
          <a:p>
            <a:r>
              <a:rPr lang="en-GB" dirty="0">
                <a:latin typeface="Cambria" panose="02040503050406030204" pitchFamily="18" charset="0"/>
              </a:rPr>
              <a:t>http://mc-</a:t>
            </a:r>
            <a:r>
              <a:rPr lang="en-GB" dirty="0" err="1">
                <a:latin typeface="Cambria" panose="02040503050406030204" pitchFamily="18" charset="0"/>
              </a:rPr>
              <a:t>stan.org</a:t>
            </a:r>
            <a:r>
              <a:rPr lang="en-GB" dirty="0">
                <a:latin typeface="Cambria" panose="02040503050406030204" pitchFamily="18" charset="0"/>
              </a:rPr>
              <a:t>/</a:t>
            </a:r>
            <a:r>
              <a:rPr lang="en-GB" dirty="0" err="1">
                <a:latin typeface="Cambria" panose="02040503050406030204" pitchFamily="18" charset="0"/>
              </a:rPr>
              <a:t>misc</a:t>
            </a:r>
            <a:r>
              <a:rPr lang="en-GB" dirty="0">
                <a:latin typeface="Cambria" panose="02040503050406030204" pitchFamily="18" charset="0"/>
              </a:rPr>
              <a:t>/</a:t>
            </a:r>
            <a:r>
              <a:rPr lang="en-GB" dirty="0" err="1">
                <a:latin typeface="Cambria" panose="02040503050406030204" pitchFamily="18" charset="0"/>
              </a:rPr>
              <a:t>warnings.html#bfmi-low</a:t>
            </a:r>
            <a:r>
              <a:rPr lang="en-GB" dirty="0">
                <a:latin typeface="Cambria" panose="02040503050406030204" pitchFamily="18" charset="0"/>
              </a:rPr>
              <a:t> </a:t>
            </a:r>
          </a:p>
          <a:p>
            <a:r>
              <a:rPr lang="en-GB" dirty="0">
                <a:latin typeface="Cambria" panose="02040503050406030204" pitchFamily="18" charset="0"/>
              </a:rPr>
              <a:t> </a:t>
            </a:r>
          </a:p>
          <a:p>
            <a:r>
              <a:rPr lang="en-GB" dirty="0">
                <a:latin typeface="Cambria" panose="02040503050406030204" pitchFamily="18" charset="0"/>
              </a:rPr>
              <a:t>4: Tail Effective Samples Size (ESS) is too low, indicating posterior variances and tail quantiles may be unreliable.</a:t>
            </a:r>
          </a:p>
          <a:p>
            <a:r>
              <a:rPr lang="en-GB" dirty="0">
                <a:latin typeface="Cambria" panose="02040503050406030204" pitchFamily="18" charset="0"/>
              </a:rPr>
              <a:t>Running the chains for more iterations may help. See</a:t>
            </a:r>
          </a:p>
          <a:p>
            <a:r>
              <a:rPr lang="en-GB" dirty="0">
                <a:latin typeface="Cambria" panose="02040503050406030204" pitchFamily="18" charset="0"/>
              </a:rPr>
              <a:t>http://mc-</a:t>
            </a:r>
            <a:r>
              <a:rPr lang="en-GB" dirty="0" err="1">
                <a:latin typeface="Cambria" panose="02040503050406030204" pitchFamily="18" charset="0"/>
              </a:rPr>
              <a:t>stan.org</a:t>
            </a:r>
            <a:r>
              <a:rPr lang="en-GB" dirty="0">
                <a:latin typeface="Cambria" panose="02040503050406030204" pitchFamily="18" charset="0"/>
              </a:rPr>
              <a:t>/</a:t>
            </a:r>
            <a:r>
              <a:rPr lang="en-GB" dirty="0" err="1">
                <a:latin typeface="Cambria" panose="02040503050406030204" pitchFamily="18" charset="0"/>
              </a:rPr>
              <a:t>misc</a:t>
            </a:r>
            <a:r>
              <a:rPr lang="en-GB" dirty="0">
                <a:latin typeface="Cambria" panose="02040503050406030204" pitchFamily="18" charset="0"/>
              </a:rPr>
              <a:t>/</a:t>
            </a:r>
            <a:r>
              <a:rPr lang="en-GB" dirty="0" err="1">
                <a:latin typeface="Cambria" panose="02040503050406030204" pitchFamily="18" charset="0"/>
              </a:rPr>
              <a:t>warnings.html#tail-ess</a:t>
            </a:r>
            <a:r>
              <a:rPr lang="en-GB" dirty="0">
                <a:latin typeface="Cambria" panose="02040503050406030204" pitchFamily="18" charset="0"/>
              </a:rPr>
              <a:t> </a:t>
            </a:r>
          </a:p>
        </p:txBody>
      </p:sp>
      <p:sp>
        <p:nvSpPr>
          <p:cNvPr id="3" name="TextBox 2">
            <a:extLst>
              <a:ext uri="{FF2B5EF4-FFF2-40B4-BE49-F238E27FC236}">
                <a16:creationId xmlns:a16="http://schemas.microsoft.com/office/drawing/2014/main" id="{0474497E-3CAB-DA4A-B8FB-2AE00EA2D6BE}"/>
              </a:ext>
            </a:extLst>
          </p:cNvPr>
          <p:cNvSpPr txBox="1"/>
          <p:nvPr/>
        </p:nvSpPr>
        <p:spPr>
          <a:xfrm>
            <a:off x="4084009" y="196770"/>
            <a:ext cx="3214791" cy="400110"/>
          </a:xfrm>
          <a:prstGeom prst="rect">
            <a:avLst/>
          </a:prstGeom>
          <a:noFill/>
        </p:spPr>
        <p:txBody>
          <a:bodyPr wrap="none" rtlCol="0">
            <a:spAutoFit/>
          </a:bodyPr>
          <a:lstStyle/>
          <a:p>
            <a:r>
              <a:rPr lang="en-GB" sz="2000" dirty="0">
                <a:latin typeface="Optima" panose="02000503060000020004" pitchFamily="2" charset="0"/>
              </a:rPr>
              <a:t>WEIGHT: Plasticity analysis</a:t>
            </a:r>
          </a:p>
        </p:txBody>
      </p:sp>
      <p:sp>
        <p:nvSpPr>
          <p:cNvPr id="4" name="TextBox 3">
            <a:extLst>
              <a:ext uri="{FF2B5EF4-FFF2-40B4-BE49-F238E27FC236}">
                <a16:creationId xmlns:a16="http://schemas.microsoft.com/office/drawing/2014/main" id="{EBFC0CE0-3324-9548-9819-D0B96EB62492}"/>
              </a:ext>
            </a:extLst>
          </p:cNvPr>
          <p:cNvSpPr txBox="1"/>
          <p:nvPr/>
        </p:nvSpPr>
        <p:spPr>
          <a:xfrm>
            <a:off x="4579497" y="620250"/>
            <a:ext cx="2223814" cy="400110"/>
          </a:xfrm>
          <a:prstGeom prst="rect">
            <a:avLst/>
          </a:prstGeom>
          <a:noFill/>
        </p:spPr>
        <p:txBody>
          <a:bodyPr wrap="none" rtlCol="0">
            <a:spAutoFit/>
          </a:bodyPr>
          <a:lstStyle/>
          <a:p>
            <a:r>
              <a:rPr lang="en-GB" sz="2000" dirty="0">
                <a:latin typeface="Optima" panose="02000503060000020004" pitchFamily="2" charset="0"/>
              </a:rPr>
              <a:t>Warning messages</a:t>
            </a:r>
          </a:p>
        </p:txBody>
      </p:sp>
    </p:spTree>
    <p:extLst>
      <p:ext uri="{BB962C8B-B14F-4D97-AF65-F5344CB8AC3E}">
        <p14:creationId xmlns:p14="http://schemas.microsoft.com/office/powerpoint/2010/main" val="345794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E4B61AE4-D489-F24B-A52E-8048F8B71996}"/>
              </a:ext>
            </a:extLst>
          </p:cNvPr>
          <p:cNvPicPr>
            <a:picLocks noChangeAspect="1"/>
          </p:cNvPicPr>
          <p:nvPr/>
        </p:nvPicPr>
        <p:blipFill>
          <a:blip r:embed="rId2"/>
          <a:stretch>
            <a:fillRect/>
          </a:stretch>
        </p:blipFill>
        <p:spPr bwMode="auto">
          <a:xfrm>
            <a:off x="486162" y="461665"/>
            <a:ext cx="5040000" cy="5040000"/>
          </a:xfrm>
          <a:prstGeom prst="rect">
            <a:avLst/>
          </a:prstGeom>
          <a:noFill/>
          <a:ln w="9525">
            <a:noFill/>
            <a:headEnd/>
            <a:tailEnd/>
          </a:ln>
        </p:spPr>
      </p:pic>
      <p:sp>
        <p:nvSpPr>
          <p:cNvPr id="6" name="Rectangle 5">
            <a:extLst>
              <a:ext uri="{FF2B5EF4-FFF2-40B4-BE49-F238E27FC236}">
                <a16:creationId xmlns:a16="http://schemas.microsoft.com/office/drawing/2014/main" id="{E4F94E41-7CB3-004A-97BD-06E275ED4E69}"/>
              </a:ext>
            </a:extLst>
          </p:cNvPr>
          <p:cNvSpPr/>
          <p:nvPr/>
        </p:nvSpPr>
        <p:spPr>
          <a:xfrm>
            <a:off x="486162" y="5501665"/>
            <a:ext cx="10015584" cy="646331"/>
          </a:xfrm>
          <a:prstGeom prst="rect">
            <a:avLst/>
          </a:prstGeom>
        </p:spPr>
        <p:txBody>
          <a:bodyPr wrap="square">
            <a:spAutoFit/>
          </a:bodyPr>
          <a:lstStyle/>
          <a:p>
            <a:pPr>
              <a:spcAft>
                <a:spcPts val="600"/>
              </a:spcAft>
            </a:pPr>
            <a:r>
              <a:rPr lang="en-US" i="1" dirty="0">
                <a:latin typeface="Cambria" panose="02040503050406030204" pitchFamily="18" charset="0"/>
                <a:ea typeface="Cambria" panose="02040503050406030204" pitchFamily="18" charset="0"/>
                <a:cs typeface="Times New Roman" panose="02020603050405020304" pitchFamily="18" charset="0"/>
              </a:rPr>
              <a:t>Figure 1d. Scatter plots of the relationship between size and the other phenotypes per population in each generation separately. Phenotypic values have not been scaled.</a:t>
            </a:r>
          </a:p>
        </p:txBody>
      </p:sp>
      <p:sp>
        <p:nvSpPr>
          <p:cNvPr id="8" name="Rectangle 7">
            <a:extLst>
              <a:ext uri="{FF2B5EF4-FFF2-40B4-BE49-F238E27FC236}">
                <a16:creationId xmlns:a16="http://schemas.microsoft.com/office/drawing/2014/main" id="{18ECC612-60C6-644E-A3A0-CE9C8DD71896}"/>
              </a:ext>
            </a:extLst>
          </p:cNvPr>
          <p:cNvSpPr/>
          <p:nvPr/>
        </p:nvSpPr>
        <p:spPr>
          <a:xfrm>
            <a:off x="5664707" y="1019696"/>
            <a:ext cx="6096000" cy="1200329"/>
          </a:xfrm>
          <a:prstGeom prst="rect">
            <a:avLst/>
          </a:prstGeom>
        </p:spPr>
        <p:txBody>
          <a:bodyPr>
            <a:spAutoFit/>
          </a:bodyPr>
          <a:lstStyle/>
          <a:p>
            <a:pPr>
              <a:spcBef>
                <a:spcPts val="800"/>
              </a:spcBef>
              <a:spcAft>
                <a:spcPts val="0"/>
              </a:spcAft>
            </a:pPr>
            <a:r>
              <a:rPr lang="en-US" dirty="0" err="1">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cube_root_weight</a:t>
            </a:r>
            <a:r>
              <a:rPr lang="en-US"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 looks almost perfectly correlated with size! Also, the relationship looks linear across the whole size range and very similar in all populations. It may be that there is no size-independent variation in weight. </a:t>
            </a:r>
            <a:endParaRPr lang="en-US"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8416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5A2426-9040-1848-88C7-44B07FA06239}"/>
              </a:ext>
            </a:extLst>
          </p:cNvPr>
          <p:cNvSpPr/>
          <p:nvPr/>
        </p:nvSpPr>
        <p:spPr>
          <a:xfrm>
            <a:off x="171764" y="5316608"/>
            <a:ext cx="610434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Figure 2. Boxplot of the scaled cube root of weight per generation and population. Phenotypic values have been scaled.</a:t>
            </a:r>
            <a:r>
              <a:rPr lang="en-US" sz="1600" dirty="0">
                <a:effectLst/>
              </a:rPr>
              <a:t> </a:t>
            </a:r>
            <a:endParaRPr lang="en-GB" sz="1600" dirty="0"/>
          </a:p>
        </p:txBody>
      </p:sp>
      <p:pic>
        <p:nvPicPr>
          <p:cNvPr id="3" name="Picture 2">
            <a:extLst>
              <a:ext uri="{FF2B5EF4-FFF2-40B4-BE49-F238E27FC236}">
                <a16:creationId xmlns:a16="http://schemas.microsoft.com/office/drawing/2014/main" id="{DB45E770-010C-0B40-A51A-72F2D0C1B291}"/>
              </a:ext>
            </a:extLst>
          </p:cNvPr>
          <p:cNvPicPr>
            <a:picLocks noChangeAspect="1"/>
          </p:cNvPicPr>
          <p:nvPr/>
        </p:nvPicPr>
        <p:blipFill>
          <a:blip r:embed="rId2"/>
          <a:stretch>
            <a:fillRect/>
          </a:stretch>
        </p:blipFill>
        <p:spPr>
          <a:xfrm>
            <a:off x="171764" y="636608"/>
            <a:ext cx="5850000" cy="4680000"/>
          </a:xfrm>
          <a:prstGeom prst="rect">
            <a:avLst/>
          </a:prstGeom>
        </p:spPr>
      </p:pic>
      <p:sp>
        <p:nvSpPr>
          <p:cNvPr id="2" name="Rectangle 1">
            <a:extLst>
              <a:ext uri="{FF2B5EF4-FFF2-40B4-BE49-F238E27FC236}">
                <a16:creationId xmlns:a16="http://schemas.microsoft.com/office/drawing/2014/main" id="{B07C1E85-AFD5-7C46-9AE6-4DABCD3ED7D0}"/>
              </a:ext>
            </a:extLst>
          </p:cNvPr>
          <p:cNvSpPr/>
          <p:nvPr/>
        </p:nvSpPr>
        <p:spPr>
          <a:xfrm>
            <a:off x="6096000" y="941856"/>
            <a:ext cx="6096000" cy="2177519"/>
          </a:xfrm>
          <a:prstGeom prst="rect">
            <a:avLst/>
          </a:prstGeom>
        </p:spPr>
        <p:txBody>
          <a:bodyPr>
            <a:spAutoFit/>
          </a:bodyPr>
          <a:lstStyle/>
          <a:p>
            <a:pPr>
              <a:spcBef>
                <a:spcPts val="800"/>
              </a:spcBef>
              <a:spcAft>
                <a:spcPts val="0"/>
              </a:spcAft>
            </a:pPr>
            <a:r>
              <a:rPr lang="en-US" sz="1600"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Gen0 is the expected pattern. Gen1 is flat. This is a bit odd.</a:t>
            </a:r>
            <a:endParaRPr lang="en-US" sz="1600"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There are two obvious alternative explanations (not mutually exclusive): sampling was timed for when the size reached a certain point, or size is very plastic. We might separate these effects (partly) by correcting for sampling time (although larger snails were taken at each time point, I guess). Ultimately, this sampling time issue might make it hard to say anything about plasticity for size (or weight).</a:t>
            </a:r>
          </a:p>
        </p:txBody>
      </p:sp>
      <p:sp>
        <p:nvSpPr>
          <p:cNvPr id="6" name="TextBox 5">
            <a:extLst>
              <a:ext uri="{FF2B5EF4-FFF2-40B4-BE49-F238E27FC236}">
                <a16:creationId xmlns:a16="http://schemas.microsoft.com/office/drawing/2014/main" id="{347396EE-CFDA-AC48-92D3-5779F5458586}"/>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281806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5A2426-9040-1848-88C7-44B07FA06239}"/>
              </a:ext>
            </a:extLst>
          </p:cNvPr>
          <p:cNvSpPr/>
          <p:nvPr/>
        </p:nvSpPr>
        <p:spPr>
          <a:xfrm>
            <a:off x="171763" y="2160000"/>
            <a:ext cx="3970745" cy="430887"/>
          </a:xfrm>
          <a:prstGeom prst="rect">
            <a:avLst/>
          </a:prstGeom>
        </p:spPr>
        <p:txBody>
          <a:bodyPr wrap="square">
            <a:spAutoFit/>
          </a:bodyPr>
          <a:lstStyle/>
          <a:p>
            <a:r>
              <a:rPr lang="en-US" sz="1100" i="1" dirty="0">
                <a:latin typeface="Cambria" panose="02040503050406030204" pitchFamily="18" charset="0"/>
                <a:ea typeface="Cambria" panose="02040503050406030204" pitchFamily="18" charset="0"/>
                <a:cs typeface="Times New Roman" panose="02020603050405020304" pitchFamily="18" charset="0"/>
              </a:rPr>
              <a:t>Figure 2. Boxplot of the scaled cube root of weight per generation and population. Phenotypic values have been scaled.</a:t>
            </a:r>
            <a:r>
              <a:rPr lang="en-US" sz="1100" dirty="0">
                <a:effectLst/>
              </a:rPr>
              <a:t> </a:t>
            </a:r>
            <a:endParaRPr lang="en-GB" sz="1100" dirty="0"/>
          </a:p>
        </p:txBody>
      </p:sp>
      <p:pic>
        <p:nvPicPr>
          <p:cNvPr id="3" name="Picture 2">
            <a:extLst>
              <a:ext uri="{FF2B5EF4-FFF2-40B4-BE49-F238E27FC236}">
                <a16:creationId xmlns:a16="http://schemas.microsoft.com/office/drawing/2014/main" id="{DB45E770-010C-0B40-A51A-72F2D0C1B291}"/>
              </a:ext>
            </a:extLst>
          </p:cNvPr>
          <p:cNvPicPr>
            <a:picLocks noChangeAspect="1"/>
          </p:cNvPicPr>
          <p:nvPr/>
        </p:nvPicPr>
        <p:blipFill>
          <a:blip r:embed="rId2"/>
          <a:stretch>
            <a:fillRect/>
          </a:stretch>
        </p:blipFill>
        <p:spPr>
          <a:xfrm>
            <a:off x="171764" y="0"/>
            <a:ext cx="2700000" cy="2160000"/>
          </a:xfrm>
          <a:prstGeom prst="rect">
            <a:avLst/>
          </a:prstGeom>
        </p:spPr>
      </p:pic>
      <p:sp>
        <p:nvSpPr>
          <p:cNvPr id="2" name="Rectangle 1">
            <a:extLst>
              <a:ext uri="{FF2B5EF4-FFF2-40B4-BE49-F238E27FC236}">
                <a16:creationId xmlns:a16="http://schemas.microsoft.com/office/drawing/2014/main" id="{B07C1E85-AFD5-7C46-9AE6-4DABCD3ED7D0}"/>
              </a:ext>
            </a:extLst>
          </p:cNvPr>
          <p:cNvSpPr/>
          <p:nvPr/>
        </p:nvSpPr>
        <p:spPr>
          <a:xfrm>
            <a:off x="6096000" y="305248"/>
            <a:ext cx="6096000" cy="2177519"/>
          </a:xfrm>
          <a:prstGeom prst="rect">
            <a:avLst/>
          </a:prstGeom>
        </p:spPr>
        <p:txBody>
          <a:bodyPr>
            <a:spAutoFit/>
          </a:bodyPr>
          <a:lstStyle/>
          <a:p>
            <a:pPr>
              <a:spcBef>
                <a:spcPts val="800"/>
              </a:spcBef>
              <a:spcAft>
                <a:spcPts val="0"/>
              </a:spcAft>
            </a:pPr>
            <a:r>
              <a:rPr lang="en-US" sz="1600"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Gen0 is the expected pattern. Gen1 is flat. This is a bit odd.</a:t>
            </a:r>
            <a:endParaRPr lang="en-US" sz="1600"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There are two obvious alternative explanations (not mutually exclusive): sampling was timed for when the size reached a certain point, or size is very plastic. We might separate these effects (partly) by correcting for sampling time (although larger snails were taken at each time point, I guess). Ultimately, this sampling time issue might make it hard to say anything about plasticity for size (or weight).</a:t>
            </a:r>
          </a:p>
        </p:txBody>
      </p:sp>
      <p:pic>
        <p:nvPicPr>
          <p:cNvPr id="6" name="Picture 5">
            <a:extLst>
              <a:ext uri="{FF2B5EF4-FFF2-40B4-BE49-F238E27FC236}">
                <a16:creationId xmlns:a16="http://schemas.microsoft.com/office/drawing/2014/main" id="{57B13244-33DD-944D-A610-3F6B8B18378D}"/>
              </a:ext>
            </a:extLst>
          </p:cNvPr>
          <p:cNvPicPr>
            <a:picLocks noChangeAspect="1"/>
          </p:cNvPicPr>
          <p:nvPr/>
        </p:nvPicPr>
        <p:blipFill>
          <a:blip r:embed="rId3"/>
          <a:stretch>
            <a:fillRect/>
          </a:stretch>
        </p:blipFill>
        <p:spPr>
          <a:xfrm>
            <a:off x="696000" y="2538000"/>
            <a:ext cx="5400000" cy="4320000"/>
          </a:xfrm>
          <a:prstGeom prst="rect">
            <a:avLst/>
          </a:prstGeom>
        </p:spPr>
      </p:pic>
      <p:sp>
        <p:nvSpPr>
          <p:cNvPr id="7" name="Rectangle 6">
            <a:extLst>
              <a:ext uri="{FF2B5EF4-FFF2-40B4-BE49-F238E27FC236}">
                <a16:creationId xmlns:a16="http://schemas.microsoft.com/office/drawing/2014/main" id="{F372BBF9-7A89-8A47-B663-C32BB14D9F4B}"/>
              </a:ext>
            </a:extLst>
          </p:cNvPr>
          <p:cNvSpPr/>
          <p:nvPr/>
        </p:nvSpPr>
        <p:spPr>
          <a:xfrm>
            <a:off x="6096000" y="5419681"/>
            <a:ext cx="6096000" cy="1323439"/>
          </a:xfrm>
          <a:prstGeom prst="rect">
            <a:avLst/>
          </a:prstGeom>
        </p:spPr>
        <p:txBody>
          <a:bodyPr>
            <a:spAutoFit/>
          </a:bodyPr>
          <a:lstStyle/>
          <a:p>
            <a:r>
              <a:rPr lang="en-US" sz="1600" i="1" dirty="0">
                <a:latin typeface="Times New Roman" panose="02020603050405020304" pitchFamily="18" charset="0"/>
                <a:ea typeface="Arial Unicode MS" panose="020B0604020202020204" pitchFamily="34" charset="-128"/>
              </a:rPr>
              <a:t>Figure tmp2. Boxplot of the scaled cube root of weight per generation and population. Generation 1 was further divided into two groups (2 in orange was sampled in June and 3 in green was sampled in August; group x in violet is for unknown samples and contains only six individuals). Phenotypic values have been scaled.</a:t>
            </a:r>
            <a:r>
              <a:rPr lang="en-US" sz="1600" dirty="0"/>
              <a:t> </a:t>
            </a:r>
            <a:endParaRPr lang="en-GB" sz="1600" dirty="0"/>
          </a:p>
        </p:txBody>
      </p:sp>
      <p:sp>
        <p:nvSpPr>
          <p:cNvPr id="5" name="Rectangle 4">
            <a:extLst>
              <a:ext uri="{FF2B5EF4-FFF2-40B4-BE49-F238E27FC236}">
                <a16:creationId xmlns:a16="http://schemas.microsoft.com/office/drawing/2014/main" id="{8A9D42A3-C54E-F546-92D5-6C92F34C5389}"/>
              </a:ext>
            </a:extLst>
          </p:cNvPr>
          <p:cNvSpPr/>
          <p:nvPr/>
        </p:nvSpPr>
        <p:spPr>
          <a:xfrm>
            <a:off x="6096000" y="2777615"/>
            <a:ext cx="6096000" cy="1323439"/>
          </a:xfrm>
          <a:prstGeom prst="rect">
            <a:avLst/>
          </a:prstGeom>
        </p:spPr>
        <p:txBody>
          <a:bodyPr>
            <a:spAutoFit/>
          </a:bodyPr>
          <a:lstStyle/>
          <a:p>
            <a:r>
              <a:rPr lang="en-US" sz="1600" dirty="0">
                <a:solidFill>
                  <a:srgbClr val="000000"/>
                </a:solidFill>
                <a:latin typeface="Optima-Regular" panose="02000503060000020004" pitchFamily="2" charset="0"/>
              </a:rPr>
              <a:t>The lack of effect of sampling time on weight suggests that larger individuals were chosen on each occasion. I think this means that we really cannot say anything useful about plasticity for size. It is better to concentrate on (a) using size to adjust weight and thickness, and (b) trying to analyze size at maturity.</a:t>
            </a:r>
            <a:endParaRPr lang="en-GB" sz="1600" dirty="0"/>
          </a:p>
        </p:txBody>
      </p:sp>
      <p:sp>
        <p:nvSpPr>
          <p:cNvPr id="8" name="TextBox 7">
            <a:extLst>
              <a:ext uri="{FF2B5EF4-FFF2-40B4-BE49-F238E27FC236}">
                <a16:creationId xmlns:a16="http://schemas.microsoft.com/office/drawing/2014/main" id="{62F4637C-4CF0-EE43-93C1-BD14A9015F96}"/>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395764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86977B0-4E62-F944-AF79-88838BDE303D}"/>
              </a:ext>
            </a:extLst>
          </p:cNvPr>
          <p:cNvGraphicFramePr>
            <a:graphicFrameLocks noGrp="1"/>
          </p:cNvGraphicFramePr>
          <p:nvPr>
            <p:extLst>
              <p:ext uri="{D42A27DB-BD31-4B8C-83A1-F6EECF244321}">
                <p14:modId xmlns:p14="http://schemas.microsoft.com/office/powerpoint/2010/main" val="2186739363"/>
              </p:ext>
            </p:extLst>
          </p:nvPr>
        </p:nvGraphicFramePr>
        <p:xfrm>
          <a:off x="7760835" y="1015331"/>
          <a:ext cx="4195635" cy="2966720"/>
        </p:xfrm>
        <a:graphic>
          <a:graphicData uri="http://schemas.openxmlformats.org/drawingml/2006/table">
            <a:tbl>
              <a:tblPr firstRow="1" bandRow="1">
                <a:tableStyleId>{C083E6E3-FA7D-4D7B-A595-EF9225AFEA82}</a:tableStyleId>
              </a:tblPr>
              <a:tblGrid>
                <a:gridCol w="3267382">
                  <a:extLst>
                    <a:ext uri="{9D8B030D-6E8A-4147-A177-3AD203B41FA5}">
                      <a16:colId xmlns:a16="http://schemas.microsoft.com/office/drawing/2014/main" val="2976382767"/>
                    </a:ext>
                  </a:extLst>
                </a:gridCol>
                <a:gridCol w="928253">
                  <a:extLst>
                    <a:ext uri="{9D8B030D-6E8A-4147-A177-3AD203B41FA5}">
                      <a16:colId xmlns:a16="http://schemas.microsoft.com/office/drawing/2014/main" val="1940782505"/>
                    </a:ext>
                  </a:extLst>
                </a:gridCol>
              </a:tblGrid>
              <a:tr h="370840">
                <a:tc>
                  <a:txBody>
                    <a:bodyPr/>
                    <a:lstStyle/>
                    <a:p>
                      <a:r>
                        <a:rPr lang="en-GB" sz="1600" dirty="0"/>
                        <a:t>Formula</a:t>
                      </a:r>
                    </a:p>
                  </a:txBody>
                  <a:tcPr/>
                </a:tc>
                <a:tc>
                  <a:txBody>
                    <a:bodyPr/>
                    <a:lstStyle/>
                    <a:p>
                      <a:r>
                        <a:rPr lang="en-GB" sz="1600" dirty="0"/>
                        <a:t>AIC</a:t>
                      </a:r>
                    </a:p>
                  </a:txBody>
                  <a:tcPr/>
                </a:tc>
                <a:extLst>
                  <a:ext uri="{0D108BD9-81ED-4DB2-BD59-A6C34878D82A}">
                    <a16:rowId xmlns:a16="http://schemas.microsoft.com/office/drawing/2014/main" val="40196122"/>
                  </a:ext>
                </a:extLst>
              </a:tr>
              <a:tr h="370840">
                <a:tc>
                  <a:txBody>
                    <a:bodyPr/>
                    <a:lstStyle/>
                    <a:p>
                      <a:r>
                        <a:rPr lang="en-GB" sz="1600" dirty="0"/>
                        <a:t>weight ~ size</a:t>
                      </a:r>
                    </a:p>
                  </a:txBody>
                  <a:tcPr/>
                </a:tc>
                <a:tc>
                  <a:txBody>
                    <a:bodyPr/>
                    <a:lstStyle/>
                    <a:p>
                      <a:r>
                        <a:rPr lang="en-GB" sz="1600" dirty="0"/>
                        <a:t>-228.53</a:t>
                      </a:r>
                    </a:p>
                  </a:txBody>
                  <a:tcPr/>
                </a:tc>
                <a:extLst>
                  <a:ext uri="{0D108BD9-81ED-4DB2-BD59-A6C34878D82A}">
                    <a16:rowId xmlns:a16="http://schemas.microsoft.com/office/drawing/2014/main" val="1775511966"/>
                  </a:ext>
                </a:extLst>
              </a:tr>
              <a:tr h="370840">
                <a:tc>
                  <a:txBody>
                    <a:bodyPr/>
                    <a:lstStyle/>
                    <a:p>
                      <a:r>
                        <a:rPr lang="en-GB" sz="1600" dirty="0"/>
                        <a:t>weight ~ size + maturity</a:t>
                      </a:r>
                    </a:p>
                  </a:txBody>
                  <a:tcPr/>
                </a:tc>
                <a:tc>
                  <a:txBody>
                    <a:bodyPr/>
                    <a:lstStyle/>
                    <a:p>
                      <a:r>
                        <a:rPr lang="en-GB" sz="1600" dirty="0"/>
                        <a:t>-241.47</a:t>
                      </a:r>
                    </a:p>
                  </a:txBody>
                  <a:tcPr/>
                </a:tc>
                <a:extLst>
                  <a:ext uri="{0D108BD9-81ED-4DB2-BD59-A6C34878D82A}">
                    <a16:rowId xmlns:a16="http://schemas.microsoft.com/office/drawing/2014/main" val="2340377958"/>
                  </a:ext>
                </a:extLst>
              </a:tr>
              <a:tr h="370840">
                <a:tc>
                  <a:txBody>
                    <a:bodyPr/>
                    <a:lstStyle/>
                    <a:p>
                      <a:r>
                        <a:rPr lang="en-GB" sz="1600" dirty="0"/>
                        <a:t>weight ~ size x maturity</a:t>
                      </a:r>
                    </a:p>
                  </a:txBody>
                  <a:tcPr/>
                </a:tc>
                <a:tc>
                  <a:txBody>
                    <a:bodyPr/>
                    <a:lstStyle/>
                    <a:p>
                      <a:r>
                        <a:rPr lang="en-GB" sz="1600" dirty="0"/>
                        <a:t>-243.26</a:t>
                      </a:r>
                    </a:p>
                  </a:txBody>
                  <a:tcPr/>
                </a:tc>
                <a:extLst>
                  <a:ext uri="{0D108BD9-81ED-4DB2-BD59-A6C34878D82A}">
                    <a16:rowId xmlns:a16="http://schemas.microsoft.com/office/drawing/2014/main" val="2200340968"/>
                  </a:ext>
                </a:extLst>
              </a:tr>
              <a:tr h="370840">
                <a:tc>
                  <a:txBody>
                    <a:bodyPr/>
                    <a:lstStyle/>
                    <a:p>
                      <a:r>
                        <a:rPr lang="en-GB" sz="1600" dirty="0"/>
                        <a:t>weight ~ size + population</a:t>
                      </a:r>
                    </a:p>
                  </a:txBody>
                  <a:tcPr/>
                </a:tc>
                <a:tc>
                  <a:txBody>
                    <a:bodyPr/>
                    <a:lstStyle/>
                    <a:p>
                      <a:r>
                        <a:rPr lang="en-GB" sz="1600" dirty="0"/>
                        <a:t>-249.62</a:t>
                      </a:r>
                    </a:p>
                  </a:txBody>
                  <a:tcPr/>
                </a:tc>
                <a:extLst>
                  <a:ext uri="{0D108BD9-81ED-4DB2-BD59-A6C34878D82A}">
                    <a16:rowId xmlns:a16="http://schemas.microsoft.com/office/drawing/2014/main" val="924378161"/>
                  </a:ext>
                </a:extLst>
              </a:tr>
              <a:tr h="370840">
                <a:tc>
                  <a:txBody>
                    <a:bodyPr/>
                    <a:lstStyle/>
                    <a:p>
                      <a:r>
                        <a:rPr lang="en-GB" sz="1600" dirty="0"/>
                        <a:t>weight ~ size x maturity x population</a:t>
                      </a:r>
                    </a:p>
                  </a:txBody>
                  <a:tcPr/>
                </a:tc>
                <a:tc>
                  <a:txBody>
                    <a:bodyPr/>
                    <a:lstStyle/>
                    <a:p>
                      <a:r>
                        <a:rPr lang="en-GB" sz="1600" dirty="0"/>
                        <a:t>-256.74</a:t>
                      </a:r>
                    </a:p>
                  </a:txBody>
                  <a:tcPr/>
                </a:tc>
                <a:extLst>
                  <a:ext uri="{0D108BD9-81ED-4DB2-BD59-A6C34878D82A}">
                    <a16:rowId xmlns:a16="http://schemas.microsoft.com/office/drawing/2014/main" val="2977788019"/>
                  </a:ext>
                </a:extLst>
              </a:tr>
              <a:tr h="370840">
                <a:tc>
                  <a:txBody>
                    <a:bodyPr/>
                    <a:lstStyle/>
                    <a:p>
                      <a:r>
                        <a:rPr lang="en-GB" sz="1600" dirty="0"/>
                        <a:t>weight ~ size + maturity + population</a:t>
                      </a:r>
                    </a:p>
                  </a:txBody>
                  <a:tcPr/>
                </a:tc>
                <a:tc>
                  <a:txBody>
                    <a:bodyPr/>
                    <a:lstStyle/>
                    <a:p>
                      <a:r>
                        <a:rPr lang="en-GB" sz="1600" dirty="0"/>
                        <a:t>-264.43</a:t>
                      </a:r>
                    </a:p>
                  </a:txBody>
                  <a:tcPr/>
                </a:tc>
                <a:extLst>
                  <a:ext uri="{0D108BD9-81ED-4DB2-BD59-A6C34878D82A}">
                    <a16:rowId xmlns:a16="http://schemas.microsoft.com/office/drawing/2014/main" val="4254780811"/>
                  </a:ext>
                </a:extLst>
              </a:tr>
              <a:tr h="370840">
                <a:tc>
                  <a:txBody>
                    <a:bodyPr/>
                    <a:lstStyle/>
                    <a:p>
                      <a:r>
                        <a:rPr lang="en-GB" sz="1600" dirty="0"/>
                        <a:t>weight ~ size x population</a:t>
                      </a:r>
                    </a:p>
                  </a:txBody>
                  <a:tcPr/>
                </a:tc>
                <a:tc>
                  <a:txBody>
                    <a:bodyPr/>
                    <a:lstStyle/>
                    <a:p>
                      <a:r>
                        <a:rPr lang="en-GB" sz="1600" dirty="0"/>
                        <a:t>-267.51</a:t>
                      </a:r>
                    </a:p>
                  </a:txBody>
                  <a:tcPr/>
                </a:tc>
                <a:extLst>
                  <a:ext uri="{0D108BD9-81ED-4DB2-BD59-A6C34878D82A}">
                    <a16:rowId xmlns:a16="http://schemas.microsoft.com/office/drawing/2014/main" val="4277322513"/>
                  </a:ext>
                </a:extLst>
              </a:tr>
            </a:tbl>
          </a:graphicData>
        </a:graphic>
      </p:graphicFrame>
      <p:pic>
        <p:nvPicPr>
          <p:cNvPr id="7" name="Picture 6">
            <a:extLst>
              <a:ext uri="{FF2B5EF4-FFF2-40B4-BE49-F238E27FC236}">
                <a16:creationId xmlns:a16="http://schemas.microsoft.com/office/drawing/2014/main" id="{D7E6E2E7-3914-FE4C-A56C-159826204EB7}"/>
              </a:ext>
            </a:extLst>
          </p:cNvPr>
          <p:cNvPicPr>
            <a:picLocks noChangeAspect="1"/>
          </p:cNvPicPr>
          <p:nvPr/>
        </p:nvPicPr>
        <p:blipFill>
          <a:blip r:embed="rId2"/>
          <a:stretch>
            <a:fillRect/>
          </a:stretch>
        </p:blipFill>
        <p:spPr>
          <a:xfrm>
            <a:off x="0" y="369000"/>
            <a:ext cx="7650000" cy="6120000"/>
          </a:xfrm>
          <a:prstGeom prst="rect">
            <a:avLst/>
          </a:prstGeom>
        </p:spPr>
      </p:pic>
      <p:sp>
        <p:nvSpPr>
          <p:cNvPr id="9" name="Rectangle 8">
            <a:extLst>
              <a:ext uri="{FF2B5EF4-FFF2-40B4-BE49-F238E27FC236}">
                <a16:creationId xmlns:a16="http://schemas.microsoft.com/office/drawing/2014/main" id="{F07AC778-0F1F-D44E-93CE-66C6042904FE}"/>
              </a:ext>
            </a:extLst>
          </p:cNvPr>
          <p:cNvSpPr/>
          <p:nvPr/>
        </p:nvSpPr>
        <p:spPr>
          <a:xfrm>
            <a:off x="7140599" y="5208000"/>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3a. Best model fit to the observed data of generation 0 parents after scaling.</a:t>
            </a:r>
            <a:endParaRPr lang="en-GB" dirty="0"/>
          </a:p>
        </p:txBody>
      </p:sp>
      <p:sp>
        <p:nvSpPr>
          <p:cNvPr id="6" name="Rectangle 5">
            <a:extLst>
              <a:ext uri="{FF2B5EF4-FFF2-40B4-BE49-F238E27FC236}">
                <a16:creationId xmlns:a16="http://schemas.microsoft.com/office/drawing/2014/main" id="{D98F3606-E7E0-F94F-A281-401FCF54161F}"/>
              </a:ext>
            </a:extLst>
          </p:cNvPr>
          <p:cNvSpPr/>
          <p:nvPr/>
        </p:nvSpPr>
        <p:spPr>
          <a:xfrm>
            <a:off x="7760835" y="369000"/>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1a. AIC of  the models fitted to the observed data of generation 0 parents after scaling.</a:t>
            </a:r>
            <a:endParaRPr lang="en-GB" sz="1600" dirty="0"/>
          </a:p>
        </p:txBody>
      </p:sp>
      <p:sp>
        <p:nvSpPr>
          <p:cNvPr id="10" name="TextBox 9">
            <a:extLst>
              <a:ext uri="{FF2B5EF4-FFF2-40B4-BE49-F238E27FC236}">
                <a16:creationId xmlns:a16="http://schemas.microsoft.com/office/drawing/2014/main" id="{DB632A98-F9E5-3A4D-9368-E819CFA91D18}"/>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409998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86977B0-4E62-F944-AF79-88838BDE303D}"/>
              </a:ext>
            </a:extLst>
          </p:cNvPr>
          <p:cNvGraphicFramePr>
            <a:graphicFrameLocks noGrp="1"/>
          </p:cNvGraphicFramePr>
          <p:nvPr>
            <p:extLst>
              <p:ext uri="{D42A27DB-BD31-4B8C-83A1-F6EECF244321}">
                <p14:modId xmlns:p14="http://schemas.microsoft.com/office/powerpoint/2010/main" val="1534424582"/>
              </p:ext>
            </p:extLst>
          </p:nvPr>
        </p:nvGraphicFramePr>
        <p:xfrm>
          <a:off x="7754956" y="953775"/>
          <a:ext cx="4207393" cy="2966720"/>
        </p:xfrm>
        <a:graphic>
          <a:graphicData uri="http://schemas.openxmlformats.org/drawingml/2006/table">
            <a:tbl>
              <a:tblPr firstRow="1" bandRow="1">
                <a:tableStyleId>{C083E6E3-FA7D-4D7B-A595-EF9225AFEA82}</a:tableStyleId>
              </a:tblPr>
              <a:tblGrid>
                <a:gridCol w="3279140">
                  <a:extLst>
                    <a:ext uri="{9D8B030D-6E8A-4147-A177-3AD203B41FA5}">
                      <a16:colId xmlns:a16="http://schemas.microsoft.com/office/drawing/2014/main" val="2976382767"/>
                    </a:ext>
                  </a:extLst>
                </a:gridCol>
                <a:gridCol w="928253">
                  <a:extLst>
                    <a:ext uri="{9D8B030D-6E8A-4147-A177-3AD203B41FA5}">
                      <a16:colId xmlns:a16="http://schemas.microsoft.com/office/drawing/2014/main" val="1940782505"/>
                    </a:ext>
                  </a:extLst>
                </a:gridCol>
              </a:tblGrid>
              <a:tr h="370840">
                <a:tc>
                  <a:txBody>
                    <a:bodyPr/>
                    <a:lstStyle/>
                    <a:p>
                      <a:r>
                        <a:rPr lang="en-GB" sz="1600" dirty="0"/>
                        <a:t>Formula</a:t>
                      </a:r>
                    </a:p>
                  </a:txBody>
                  <a:tcPr/>
                </a:tc>
                <a:tc>
                  <a:txBody>
                    <a:bodyPr/>
                    <a:lstStyle/>
                    <a:p>
                      <a:r>
                        <a:rPr lang="en-GB" sz="1600" dirty="0"/>
                        <a:t>AIC</a:t>
                      </a:r>
                    </a:p>
                  </a:txBody>
                  <a:tcPr/>
                </a:tc>
                <a:extLst>
                  <a:ext uri="{0D108BD9-81ED-4DB2-BD59-A6C34878D82A}">
                    <a16:rowId xmlns:a16="http://schemas.microsoft.com/office/drawing/2014/main" val="40196122"/>
                  </a:ext>
                </a:extLst>
              </a:tr>
              <a:tr h="370840">
                <a:tc>
                  <a:txBody>
                    <a:bodyPr/>
                    <a:lstStyle/>
                    <a:p>
                      <a:r>
                        <a:rPr lang="en-GB" sz="1600" dirty="0"/>
                        <a:t>weight ~ size x maturity</a:t>
                      </a:r>
                    </a:p>
                  </a:txBody>
                  <a:tcPr/>
                </a:tc>
                <a:tc>
                  <a:txBody>
                    <a:bodyPr/>
                    <a:lstStyle/>
                    <a:p>
                      <a:r>
                        <a:rPr lang="en-GB" sz="1600" dirty="0"/>
                        <a:t>-1149.83</a:t>
                      </a:r>
                    </a:p>
                  </a:txBody>
                  <a:tcPr/>
                </a:tc>
                <a:extLst>
                  <a:ext uri="{0D108BD9-81ED-4DB2-BD59-A6C34878D82A}">
                    <a16:rowId xmlns:a16="http://schemas.microsoft.com/office/drawing/2014/main" val="1438903649"/>
                  </a:ext>
                </a:extLst>
              </a:tr>
              <a:tr h="370840">
                <a:tc>
                  <a:txBody>
                    <a:bodyPr/>
                    <a:lstStyle/>
                    <a:p>
                      <a:r>
                        <a:rPr lang="en-GB" sz="1600" dirty="0"/>
                        <a:t>weight ~ size + maturity</a:t>
                      </a:r>
                    </a:p>
                  </a:txBody>
                  <a:tcPr/>
                </a:tc>
                <a:tc>
                  <a:txBody>
                    <a:bodyPr/>
                    <a:lstStyle/>
                    <a:p>
                      <a:r>
                        <a:rPr lang="en-GB" sz="1600" dirty="0"/>
                        <a:t>-1151.78</a:t>
                      </a:r>
                    </a:p>
                  </a:txBody>
                  <a:tcPr/>
                </a:tc>
                <a:extLst>
                  <a:ext uri="{0D108BD9-81ED-4DB2-BD59-A6C34878D82A}">
                    <a16:rowId xmlns:a16="http://schemas.microsoft.com/office/drawing/2014/main" val="2340377958"/>
                  </a:ext>
                </a:extLst>
              </a:tr>
              <a:tr h="370840">
                <a:tc>
                  <a:txBody>
                    <a:bodyPr/>
                    <a:lstStyle/>
                    <a:p>
                      <a:r>
                        <a:rPr lang="en-GB" sz="1600" dirty="0"/>
                        <a:t>weight ~ size</a:t>
                      </a:r>
                    </a:p>
                  </a:txBody>
                  <a:tcPr/>
                </a:tc>
                <a:tc>
                  <a:txBody>
                    <a:bodyPr/>
                    <a:lstStyle/>
                    <a:p>
                      <a:r>
                        <a:rPr lang="en-GB" sz="1600" dirty="0"/>
                        <a:t>-1152.26</a:t>
                      </a:r>
                    </a:p>
                  </a:txBody>
                  <a:tcPr/>
                </a:tc>
                <a:extLst>
                  <a:ext uri="{0D108BD9-81ED-4DB2-BD59-A6C34878D82A}">
                    <a16:rowId xmlns:a16="http://schemas.microsoft.com/office/drawing/2014/main" val="1431669255"/>
                  </a:ext>
                </a:extLst>
              </a:tr>
              <a:tr h="370840">
                <a:tc>
                  <a:txBody>
                    <a:bodyPr/>
                    <a:lstStyle/>
                    <a:p>
                      <a:r>
                        <a:rPr lang="en-GB" sz="1600" dirty="0"/>
                        <a:t>weight ~ size x maturity x population</a:t>
                      </a:r>
                    </a:p>
                  </a:txBody>
                  <a:tcPr/>
                </a:tc>
                <a:tc>
                  <a:txBody>
                    <a:bodyPr/>
                    <a:lstStyle/>
                    <a:p>
                      <a:r>
                        <a:rPr lang="en-GB" sz="1600" dirty="0"/>
                        <a:t>-1179.71</a:t>
                      </a:r>
                    </a:p>
                  </a:txBody>
                  <a:tcPr/>
                </a:tc>
                <a:extLst>
                  <a:ext uri="{0D108BD9-81ED-4DB2-BD59-A6C34878D82A}">
                    <a16:rowId xmlns:a16="http://schemas.microsoft.com/office/drawing/2014/main" val="2982108401"/>
                  </a:ext>
                </a:extLst>
              </a:tr>
              <a:tr h="370840">
                <a:tc>
                  <a:txBody>
                    <a:bodyPr/>
                    <a:lstStyle/>
                    <a:p>
                      <a:r>
                        <a:rPr lang="en-GB" sz="1600" dirty="0"/>
                        <a:t>weight ~ size + population</a:t>
                      </a:r>
                    </a:p>
                  </a:txBody>
                  <a:tcPr/>
                </a:tc>
                <a:tc>
                  <a:txBody>
                    <a:bodyPr/>
                    <a:lstStyle/>
                    <a:p>
                      <a:r>
                        <a:rPr lang="en-GB" sz="1600" dirty="0"/>
                        <a:t>-1207.49</a:t>
                      </a:r>
                    </a:p>
                  </a:txBody>
                  <a:tcPr/>
                </a:tc>
                <a:extLst>
                  <a:ext uri="{0D108BD9-81ED-4DB2-BD59-A6C34878D82A}">
                    <a16:rowId xmlns:a16="http://schemas.microsoft.com/office/drawing/2014/main" val="924378161"/>
                  </a:ext>
                </a:extLst>
              </a:tr>
              <a:tr h="370840">
                <a:tc>
                  <a:txBody>
                    <a:bodyPr/>
                    <a:lstStyle/>
                    <a:p>
                      <a:r>
                        <a:rPr lang="en-GB" sz="1600" dirty="0"/>
                        <a:t>weight ~ size + maturity + population</a:t>
                      </a:r>
                    </a:p>
                  </a:txBody>
                  <a:tcPr/>
                </a:tc>
                <a:tc>
                  <a:txBody>
                    <a:bodyPr/>
                    <a:lstStyle/>
                    <a:p>
                      <a:r>
                        <a:rPr lang="en-GB" sz="1600" dirty="0"/>
                        <a:t>-1211.52</a:t>
                      </a:r>
                    </a:p>
                  </a:txBody>
                  <a:tcPr/>
                </a:tc>
                <a:extLst>
                  <a:ext uri="{0D108BD9-81ED-4DB2-BD59-A6C34878D82A}">
                    <a16:rowId xmlns:a16="http://schemas.microsoft.com/office/drawing/2014/main" val="4254780811"/>
                  </a:ext>
                </a:extLst>
              </a:tr>
              <a:tr h="370840">
                <a:tc>
                  <a:txBody>
                    <a:bodyPr/>
                    <a:lstStyle/>
                    <a:p>
                      <a:r>
                        <a:rPr lang="en-GB" sz="1600" dirty="0"/>
                        <a:t>weight ~ size x population</a:t>
                      </a:r>
                    </a:p>
                  </a:txBody>
                  <a:tcPr/>
                </a:tc>
                <a:tc>
                  <a:txBody>
                    <a:bodyPr/>
                    <a:lstStyle/>
                    <a:p>
                      <a:r>
                        <a:rPr lang="en-GB" sz="1600" dirty="0"/>
                        <a:t>-1216.25</a:t>
                      </a:r>
                    </a:p>
                  </a:txBody>
                  <a:tcPr/>
                </a:tc>
                <a:extLst>
                  <a:ext uri="{0D108BD9-81ED-4DB2-BD59-A6C34878D82A}">
                    <a16:rowId xmlns:a16="http://schemas.microsoft.com/office/drawing/2014/main" val="4277322513"/>
                  </a:ext>
                </a:extLst>
              </a:tr>
            </a:tbl>
          </a:graphicData>
        </a:graphic>
      </p:graphicFrame>
      <p:pic>
        <p:nvPicPr>
          <p:cNvPr id="3" name="Picture 2">
            <a:extLst>
              <a:ext uri="{FF2B5EF4-FFF2-40B4-BE49-F238E27FC236}">
                <a16:creationId xmlns:a16="http://schemas.microsoft.com/office/drawing/2014/main" id="{BA230D63-25EE-0140-9E46-1C3C975EF36E}"/>
              </a:ext>
            </a:extLst>
          </p:cNvPr>
          <p:cNvPicPr>
            <a:picLocks noChangeAspect="1"/>
          </p:cNvPicPr>
          <p:nvPr/>
        </p:nvPicPr>
        <p:blipFill>
          <a:blip r:embed="rId2"/>
          <a:stretch>
            <a:fillRect/>
          </a:stretch>
        </p:blipFill>
        <p:spPr>
          <a:xfrm>
            <a:off x="110835" y="369000"/>
            <a:ext cx="7650000" cy="6120000"/>
          </a:xfrm>
          <a:prstGeom prst="rect">
            <a:avLst/>
          </a:prstGeom>
        </p:spPr>
      </p:pic>
      <p:sp>
        <p:nvSpPr>
          <p:cNvPr id="6" name="Rectangle 5">
            <a:extLst>
              <a:ext uri="{FF2B5EF4-FFF2-40B4-BE49-F238E27FC236}">
                <a16:creationId xmlns:a16="http://schemas.microsoft.com/office/drawing/2014/main" id="{676D9786-792D-9E49-810F-2E0812FAB1CD}"/>
              </a:ext>
            </a:extLst>
          </p:cNvPr>
          <p:cNvSpPr/>
          <p:nvPr/>
        </p:nvSpPr>
        <p:spPr>
          <a:xfrm>
            <a:off x="7140599" y="5208000"/>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3b. Best model fit to the </a:t>
            </a:r>
            <a:r>
              <a:rPr lang="en-US" i="1">
                <a:latin typeface="Cambria" panose="02040503050406030204" pitchFamily="18" charset="0"/>
                <a:ea typeface="Cambria" panose="02040503050406030204" pitchFamily="18" charset="0"/>
                <a:cs typeface="Times New Roman" panose="02020603050405020304" pitchFamily="18" charset="0"/>
              </a:rPr>
              <a:t>observed data </a:t>
            </a:r>
            <a:r>
              <a:rPr lang="en-US" i="1" dirty="0">
                <a:latin typeface="Cambria" panose="02040503050406030204" pitchFamily="18" charset="0"/>
                <a:ea typeface="Cambria" panose="02040503050406030204" pitchFamily="18" charset="0"/>
                <a:cs typeface="Times New Roman" panose="02020603050405020304" pitchFamily="18" charset="0"/>
              </a:rPr>
              <a:t>of generation </a:t>
            </a:r>
            <a:r>
              <a:rPr lang="en-US" i="1">
                <a:latin typeface="Cambria" panose="02040503050406030204" pitchFamily="18" charset="0"/>
                <a:ea typeface="Cambria" panose="02040503050406030204" pitchFamily="18" charset="0"/>
                <a:cs typeface="Times New Roman" panose="02020603050405020304" pitchFamily="18" charset="0"/>
              </a:rPr>
              <a:t>1 offspring after scaling.</a:t>
            </a:r>
            <a:endParaRPr lang="en-GB" dirty="0"/>
          </a:p>
        </p:txBody>
      </p:sp>
      <p:sp>
        <p:nvSpPr>
          <p:cNvPr id="7" name="Rectangle 6">
            <a:extLst>
              <a:ext uri="{FF2B5EF4-FFF2-40B4-BE49-F238E27FC236}">
                <a16:creationId xmlns:a16="http://schemas.microsoft.com/office/drawing/2014/main" id="{75BCDA2A-315E-614D-A54C-4E24FC00EB13}"/>
              </a:ext>
            </a:extLst>
          </p:cNvPr>
          <p:cNvSpPr/>
          <p:nvPr/>
        </p:nvSpPr>
        <p:spPr>
          <a:xfrm>
            <a:off x="7760835" y="369000"/>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1b. AIC of  the models fitted to the observed data of generation 1 offspring after scaling.</a:t>
            </a:r>
            <a:endParaRPr lang="en-GB" sz="1600" dirty="0"/>
          </a:p>
        </p:txBody>
      </p:sp>
      <p:sp>
        <p:nvSpPr>
          <p:cNvPr id="8" name="TextBox 7">
            <a:extLst>
              <a:ext uri="{FF2B5EF4-FFF2-40B4-BE49-F238E27FC236}">
                <a16:creationId xmlns:a16="http://schemas.microsoft.com/office/drawing/2014/main" id="{D9F4C72A-A577-4A42-965E-ACDA8CAE9D3E}"/>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257599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AE285-D392-2A46-A5C4-FAD94B5E3099}"/>
              </a:ext>
            </a:extLst>
          </p:cNvPr>
          <p:cNvSpPr/>
          <p:nvPr/>
        </p:nvSpPr>
        <p:spPr>
          <a:xfrm>
            <a:off x="1963838" y="717058"/>
            <a:ext cx="8264324" cy="369332"/>
          </a:xfrm>
          <a:prstGeom prst="rect">
            <a:avLst/>
          </a:prstGeom>
        </p:spPr>
        <p:txBody>
          <a:bodyPr wrap="square">
            <a:spAutoFit/>
          </a:bodyPr>
          <a:lstStyle/>
          <a:p>
            <a:r>
              <a:rPr lang="en-US" dirty="0">
                <a:latin typeface="Optima-Regular" panose="02000503060000020004" pitchFamily="2" charset="0"/>
              </a:rPr>
              <a:t>Weights were adjusted to the overall mean size using the regression for each tank.</a:t>
            </a:r>
            <a:endParaRPr lang="en-GB" dirty="0"/>
          </a:p>
        </p:txBody>
      </p:sp>
      <p:sp>
        <p:nvSpPr>
          <p:cNvPr id="3" name="TextBox 2">
            <a:extLst>
              <a:ext uri="{FF2B5EF4-FFF2-40B4-BE49-F238E27FC236}">
                <a16:creationId xmlns:a16="http://schemas.microsoft.com/office/drawing/2014/main" id="{467D29CB-D150-F54F-80D5-B9214713CB38}"/>
              </a:ext>
            </a:extLst>
          </p:cNvPr>
          <p:cNvSpPr txBox="1"/>
          <p:nvPr/>
        </p:nvSpPr>
        <p:spPr>
          <a:xfrm>
            <a:off x="1963838" y="1776495"/>
            <a:ext cx="7949140" cy="338554"/>
          </a:xfrm>
          <a:prstGeom prst="rect">
            <a:avLst/>
          </a:prstGeom>
          <a:noFill/>
        </p:spPr>
        <p:txBody>
          <a:bodyPr wrap="square" rtlCol="0">
            <a:spAutoFit/>
          </a:bodyPr>
          <a:lstStyle/>
          <a:p>
            <a:r>
              <a:rPr lang="en-GB" sz="1600" dirty="0">
                <a:latin typeface="Optima" panose="02000503060000020004" pitchFamily="2" charset="0"/>
              </a:rPr>
              <a:t>Adjusted weight for population B generation 1 offspring (there is no population A) was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B49E75-3FA7-8541-B454-254C34DC9E3E}"/>
                  </a:ext>
                </a:extLst>
              </p:cNvPr>
              <p:cNvSpPr txBox="1"/>
              <p:nvPr/>
            </p:nvSpPr>
            <p:spPr>
              <a:xfrm>
                <a:off x="1963838" y="2363658"/>
                <a:ext cx="2666949" cy="3982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m:rPr>
                              <m:nor/>
                            </m:rPr>
                            <a:rPr lang="sv-SE" b="0" i="0" smtClean="0">
                              <a:latin typeface="Cambria Math" panose="02040503050406030204" pitchFamily="18" charset="0"/>
                            </a:rPr>
                            <m:t>weight</m:t>
                          </m:r>
                        </m:e>
                      </m:acc>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0</m:t>
                          </m:r>
                        </m:sub>
                      </m:sSub>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1</m:t>
                          </m:r>
                        </m:sub>
                      </m:sSub>
                      <m:r>
                        <m:rPr>
                          <m:nor/>
                        </m:rPr>
                        <a:rPr lang="sv-SE">
                          <a:latin typeface="Cambria Math" panose="02040503050406030204" pitchFamily="18" charset="0"/>
                          <a:ea typeface="Cambria Math" panose="02040503050406030204" pitchFamily="18" charset="0"/>
                        </a:rPr>
                        <m:t>×</m:t>
                      </m:r>
                      <m:r>
                        <m:rPr>
                          <m:nor/>
                        </m:rPr>
                        <a:rPr lang="sv-SE" b="0" i="0" smtClean="0">
                          <a:latin typeface="Cambria Math" panose="02040503050406030204" pitchFamily="18" charset="0"/>
                        </a:rPr>
                        <m:t> </m:t>
                      </m:r>
                      <m:bar>
                        <m:barPr>
                          <m:pos m:val="top"/>
                          <m:ctrlPr>
                            <a:rPr lang="sv-SE" b="0" i="1" smtClean="0">
                              <a:latin typeface="Cambria Math" panose="02040503050406030204" pitchFamily="18" charset="0"/>
                            </a:rPr>
                          </m:ctrlPr>
                        </m:barPr>
                        <m:e>
                          <m:sSub>
                            <m:sSubPr>
                              <m:ctrlPr>
                                <a:rPr lang="sv-SE" b="0" i="1" smtClean="0">
                                  <a:latin typeface="Cambria Math" panose="02040503050406030204" pitchFamily="18" charset="0"/>
                                </a:rPr>
                              </m:ctrlPr>
                            </m:sSubPr>
                            <m:e>
                              <m:r>
                                <m:rPr>
                                  <m:nor/>
                                </m:rPr>
                                <a:rPr lang="sv-SE" b="0" i="0" smtClean="0">
                                  <a:latin typeface="Cambria Math" panose="02040503050406030204" pitchFamily="18" charset="0"/>
                                </a:rPr>
                                <m:t>size</m:t>
                              </m:r>
                            </m:e>
                            <m:sub>
                              <m:r>
                                <a:rPr lang="sv-SE" b="0" i="1" smtClean="0">
                                  <a:latin typeface="Cambria Math" panose="02040503050406030204" pitchFamily="18" charset="0"/>
                                </a:rPr>
                                <m:t>𝑇</m:t>
                              </m:r>
                            </m:sub>
                          </m:sSub>
                        </m:e>
                      </m:bar>
                    </m:oMath>
                  </m:oMathPara>
                </a14:m>
                <a:endParaRPr lang="en-GB" dirty="0"/>
              </a:p>
            </p:txBody>
          </p:sp>
        </mc:Choice>
        <mc:Fallback xmlns="">
          <p:sp>
            <p:nvSpPr>
              <p:cNvPr id="4" name="TextBox 3">
                <a:extLst>
                  <a:ext uri="{FF2B5EF4-FFF2-40B4-BE49-F238E27FC236}">
                    <a16:creationId xmlns:a16="http://schemas.microsoft.com/office/drawing/2014/main" id="{44B49E75-3FA7-8541-B454-254C34DC9E3E}"/>
                  </a:ext>
                </a:extLst>
              </p:cNvPr>
              <p:cNvSpPr txBox="1">
                <a:spLocks noRot="1" noChangeAspect="1" noMove="1" noResize="1" noEditPoints="1" noAdjustHandles="1" noChangeArrowheads="1" noChangeShapeType="1" noTextEdit="1"/>
              </p:cNvSpPr>
              <p:nvPr/>
            </p:nvSpPr>
            <p:spPr>
              <a:xfrm>
                <a:off x="1963838" y="2363658"/>
                <a:ext cx="2666949" cy="398251"/>
              </a:xfrm>
              <a:prstGeom prst="rect">
                <a:avLst/>
              </a:prstGeom>
              <a:blipFill>
                <a:blip r:embed="rId3"/>
                <a:stretch>
                  <a:fillRect b="-12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D34C445-ED78-2347-ABC0-DC1C71CCFE01}"/>
              </a:ext>
            </a:extLst>
          </p:cNvPr>
          <p:cNvSpPr txBox="1"/>
          <p:nvPr/>
        </p:nvSpPr>
        <p:spPr>
          <a:xfrm>
            <a:off x="1963838" y="3746121"/>
            <a:ext cx="4440896" cy="338554"/>
          </a:xfrm>
          <a:prstGeom prst="rect">
            <a:avLst/>
          </a:prstGeom>
          <a:noFill/>
        </p:spPr>
        <p:txBody>
          <a:bodyPr wrap="none" rtlCol="0">
            <a:spAutoFit/>
          </a:bodyPr>
          <a:lstStyle/>
          <a:p>
            <a:r>
              <a:rPr lang="en-GB" sz="1600" dirty="0">
                <a:latin typeface="Optima" panose="02000503060000020004" pitchFamily="2" charset="0"/>
              </a:rPr>
              <a:t>And for population C generation 1 offspring was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166B8C-1577-C646-9E43-0A2A1919E46F}"/>
                  </a:ext>
                </a:extLst>
              </p:cNvPr>
              <p:cNvSpPr txBox="1"/>
              <p:nvPr/>
            </p:nvSpPr>
            <p:spPr>
              <a:xfrm>
                <a:off x="1963838" y="4115453"/>
                <a:ext cx="4405950" cy="3982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m:rPr>
                              <m:nor/>
                            </m:rPr>
                            <a:rPr lang="sv-SE" b="0" i="0" smtClean="0">
                              <a:latin typeface="Cambria Math" panose="02040503050406030204" pitchFamily="18" charset="0"/>
                            </a:rPr>
                            <m:t>weight</m:t>
                          </m:r>
                        </m:e>
                      </m:acc>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0</m:t>
                          </m:r>
                        </m:sub>
                      </m:sSub>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1</m:t>
                          </m:r>
                        </m:sub>
                      </m:sSub>
                      <m:r>
                        <a:rPr lang="sv-SE" b="0" i="1" smtClean="0">
                          <a:latin typeface="Cambria Math" panose="02040503050406030204" pitchFamily="18" charset="0"/>
                          <a:ea typeface="Cambria Math" panose="02040503050406030204" pitchFamily="18" charset="0"/>
                        </a:rPr>
                        <m:t>× </m:t>
                      </m:r>
                      <m:bar>
                        <m:barPr>
                          <m:pos m:val="top"/>
                          <m:ctrlPr>
                            <a:rPr lang="sv-SE" i="1">
                              <a:latin typeface="Cambria Math" panose="02040503050406030204" pitchFamily="18" charset="0"/>
                            </a:rPr>
                          </m:ctrlPr>
                        </m:barPr>
                        <m:e>
                          <m:sSub>
                            <m:sSubPr>
                              <m:ctrlPr>
                                <a:rPr lang="sv-SE" i="1">
                                  <a:latin typeface="Cambria Math" panose="02040503050406030204" pitchFamily="18" charset="0"/>
                                </a:rPr>
                              </m:ctrlPr>
                            </m:sSubPr>
                            <m:e>
                              <m:r>
                                <m:rPr>
                                  <m:nor/>
                                </m:rPr>
                                <a:rPr lang="sv-SE" b="0" i="0" smtClean="0">
                                  <a:latin typeface="Cambria Math" panose="02040503050406030204" pitchFamily="18" charset="0"/>
                                </a:rPr>
                                <m:t>size</m:t>
                              </m:r>
                            </m:e>
                            <m:sub>
                              <m:r>
                                <a:rPr lang="sv-SE" i="1">
                                  <a:latin typeface="Cambria Math" panose="02040503050406030204" pitchFamily="18" charset="0"/>
                                </a:rPr>
                                <m:t>𝑇</m:t>
                              </m:r>
                            </m:sub>
                          </m:sSub>
                        </m:e>
                      </m:bar>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2</m:t>
                          </m:r>
                        </m:sub>
                      </m:sSub>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3</m:t>
                          </m:r>
                        </m:sub>
                      </m:sSub>
                      <m:r>
                        <m:rPr>
                          <m:nor/>
                        </m:rPr>
                        <a:rPr lang="sv-SE" smtClean="0">
                          <a:latin typeface="Cambria Math" panose="02040503050406030204" pitchFamily="18" charset="0"/>
                          <a:ea typeface="Cambria Math" panose="02040503050406030204" pitchFamily="18" charset="0"/>
                        </a:rPr>
                        <m:t>×</m:t>
                      </m:r>
                      <m:r>
                        <m:rPr>
                          <m:nor/>
                        </m:rPr>
                        <a:rPr lang="sv-SE">
                          <a:latin typeface="Cambria Math" panose="02040503050406030204" pitchFamily="18" charset="0"/>
                        </a:rPr>
                        <m:t> </m:t>
                      </m:r>
                      <m:bar>
                        <m:barPr>
                          <m:pos m:val="top"/>
                          <m:ctrlPr>
                            <a:rPr lang="sv-SE" i="1">
                              <a:latin typeface="Cambria Math" panose="02040503050406030204" pitchFamily="18" charset="0"/>
                            </a:rPr>
                          </m:ctrlPr>
                        </m:barPr>
                        <m:e>
                          <m:sSub>
                            <m:sSubPr>
                              <m:ctrlPr>
                                <a:rPr lang="sv-SE" i="1">
                                  <a:latin typeface="Cambria Math" panose="02040503050406030204" pitchFamily="18" charset="0"/>
                                </a:rPr>
                              </m:ctrlPr>
                            </m:sSubPr>
                            <m:e>
                              <m:r>
                                <m:rPr>
                                  <m:nor/>
                                </m:rPr>
                                <a:rPr lang="sv-SE" b="0" i="0" smtClean="0">
                                  <a:latin typeface="Cambria Math" panose="02040503050406030204" pitchFamily="18" charset="0"/>
                                </a:rPr>
                                <m:t>size</m:t>
                              </m:r>
                            </m:e>
                            <m:sub>
                              <m:r>
                                <a:rPr lang="sv-SE" i="1">
                                  <a:latin typeface="Cambria Math" panose="02040503050406030204" pitchFamily="18" charset="0"/>
                                </a:rPr>
                                <m:t>𝑇</m:t>
                              </m:r>
                            </m:sub>
                          </m:sSub>
                        </m:e>
                      </m:bar>
                    </m:oMath>
                  </m:oMathPara>
                </a14:m>
                <a:endParaRPr lang="en-GB" dirty="0"/>
              </a:p>
            </p:txBody>
          </p:sp>
        </mc:Choice>
        <mc:Fallback>
          <p:sp>
            <p:nvSpPr>
              <p:cNvPr id="6" name="TextBox 5">
                <a:extLst>
                  <a:ext uri="{FF2B5EF4-FFF2-40B4-BE49-F238E27FC236}">
                    <a16:creationId xmlns:a16="http://schemas.microsoft.com/office/drawing/2014/main" id="{AC166B8C-1577-C646-9E43-0A2A1919E46F}"/>
                  </a:ext>
                </a:extLst>
              </p:cNvPr>
              <p:cNvSpPr txBox="1">
                <a:spLocks noRot="1" noChangeAspect="1" noMove="1" noResize="1" noEditPoints="1" noAdjustHandles="1" noChangeArrowheads="1" noChangeShapeType="1" noTextEdit="1"/>
              </p:cNvSpPr>
              <p:nvPr/>
            </p:nvSpPr>
            <p:spPr>
              <a:xfrm>
                <a:off x="1963838" y="4115453"/>
                <a:ext cx="4405950" cy="398251"/>
              </a:xfrm>
              <a:prstGeom prst="rect">
                <a:avLst/>
              </a:prstGeom>
              <a:blipFill>
                <a:blip r:embed="rId4"/>
                <a:stretch>
                  <a:fillRect t="-3226" b="-1612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EBD8513-57B6-9D47-A817-82C0C182888E}"/>
                  </a:ext>
                </a:extLst>
              </p:cNvPr>
              <p:cNvSpPr txBox="1"/>
              <p:nvPr/>
            </p:nvSpPr>
            <p:spPr>
              <a:xfrm>
                <a:off x="1963838" y="4484785"/>
                <a:ext cx="8597322" cy="584775"/>
              </a:xfrm>
              <a:prstGeom prst="rect">
                <a:avLst/>
              </a:prstGeom>
              <a:noFill/>
            </p:spPr>
            <p:txBody>
              <a:bodyPr wrap="square" rtlCol="0">
                <a:spAutoFit/>
              </a:bodyPr>
              <a:lstStyle/>
              <a:p>
                <a:r>
                  <a:rPr lang="en-GB" sz="1600" dirty="0"/>
                  <a:t>where</a:t>
                </a:r>
                <a:r>
                  <a:rPr lang="sv-SE" sz="1600" dirty="0"/>
                  <a:t> </a:t>
                </a:r>
                <a14:m>
                  <m:oMath xmlns:m="http://schemas.openxmlformats.org/officeDocument/2006/math">
                    <m:sSub>
                      <m:sSubPr>
                        <m:ctrlPr>
                          <a:rPr lang="sv-SE" sz="1600" i="1">
                            <a:latin typeface="Cambria Math" panose="02040503050406030204" pitchFamily="18" charset="0"/>
                          </a:rPr>
                        </m:ctrlPr>
                      </m:sSubPr>
                      <m:e>
                        <m:r>
                          <a:rPr lang="sv-SE" sz="1600" i="1">
                            <a:latin typeface="Cambria Math" panose="02040503050406030204" pitchFamily="18" charset="0"/>
                            <a:ea typeface="Cambria Math" panose="02040503050406030204" pitchFamily="18" charset="0"/>
                          </a:rPr>
                          <m:t>𝛽</m:t>
                        </m:r>
                      </m:e>
                      <m:sub>
                        <m:r>
                          <a:rPr lang="sv-SE" sz="1600" i="1">
                            <a:latin typeface="Cambria Math" panose="02040503050406030204" pitchFamily="18" charset="0"/>
                          </a:rPr>
                          <m:t>2</m:t>
                        </m:r>
                      </m:sub>
                    </m:sSub>
                  </m:oMath>
                </a14:m>
                <a:r>
                  <a:rPr lang="en-GB" sz="1600" dirty="0"/>
                  <a:t> is the offset from </a:t>
                </a:r>
                <a14:m>
                  <m:oMath xmlns:m="http://schemas.openxmlformats.org/officeDocument/2006/math">
                    <m:sSub>
                      <m:sSubPr>
                        <m:ctrlPr>
                          <a:rPr lang="sv-SE" sz="1600" i="1">
                            <a:latin typeface="Cambria Math" panose="02040503050406030204" pitchFamily="18" charset="0"/>
                          </a:rPr>
                        </m:ctrlPr>
                      </m:sSubPr>
                      <m:e>
                        <m:r>
                          <a:rPr lang="sv-SE" sz="1600" i="1">
                            <a:latin typeface="Cambria Math" panose="02040503050406030204" pitchFamily="18" charset="0"/>
                            <a:ea typeface="Cambria Math" panose="02040503050406030204" pitchFamily="18" charset="0"/>
                          </a:rPr>
                          <m:t>𝛽</m:t>
                        </m:r>
                      </m:e>
                      <m:sub>
                        <m:r>
                          <a:rPr lang="sv-SE" sz="1600" b="0" i="1" smtClean="0">
                            <a:latin typeface="Cambria Math" panose="02040503050406030204" pitchFamily="18" charset="0"/>
                            <a:ea typeface="Cambria Math" panose="02040503050406030204" pitchFamily="18" charset="0"/>
                          </a:rPr>
                          <m:t>0</m:t>
                        </m:r>
                      </m:sub>
                    </m:sSub>
                  </m:oMath>
                </a14:m>
                <a:r>
                  <a:rPr lang="en-GB" sz="1600" dirty="0"/>
                  <a:t> for population C and </a:t>
                </a:r>
                <a14:m>
                  <m:oMath xmlns:m="http://schemas.openxmlformats.org/officeDocument/2006/math">
                    <m:sSub>
                      <m:sSubPr>
                        <m:ctrlPr>
                          <a:rPr lang="sv-SE" sz="1600" i="1">
                            <a:latin typeface="Cambria Math" panose="02040503050406030204" pitchFamily="18" charset="0"/>
                          </a:rPr>
                        </m:ctrlPr>
                      </m:sSubPr>
                      <m:e>
                        <m:r>
                          <a:rPr lang="sv-SE" sz="1600" i="1">
                            <a:latin typeface="Cambria Math" panose="02040503050406030204" pitchFamily="18" charset="0"/>
                            <a:ea typeface="Cambria Math" panose="02040503050406030204" pitchFamily="18" charset="0"/>
                          </a:rPr>
                          <m:t>𝛽</m:t>
                        </m:r>
                      </m:e>
                      <m:sub>
                        <m:r>
                          <a:rPr lang="sv-SE" sz="1600" i="1">
                            <a:latin typeface="Cambria Math" panose="02040503050406030204" pitchFamily="18" charset="0"/>
                          </a:rPr>
                          <m:t>3</m:t>
                        </m:r>
                      </m:sub>
                    </m:sSub>
                  </m:oMath>
                </a14:m>
                <a:r>
                  <a:rPr lang="en-GB" sz="1600" dirty="0"/>
                  <a:t> is the regression coefficient for the interaction between population C and the overall mean size.</a:t>
                </a:r>
              </a:p>
            </p:txBody>
          </p:sp>
        </mc:Choice>
        <mc:Fallback>
          <p:sp>
            <p:nvSpPr>
              <p:cNvPr id="7" name="TextBox 6">
                <a:extLst>
                  <a:ext uri="{FF2B5EF4-FFF2-40B4-BE49-F238E27FC236}">
                    <a16:creationId xmlns:a16="http://schemas.microsoft.com/office/drawing/2014/main" id="{8EBD8513-57B6-9D47-A817-82C0C182888E}"/>
                  </a:ext>
                </a:extLst>
              </p:cNvPr>
              <p:cNvSpPr txBox="1">
                <a:spLocks noRot="1" noChangeAspect="1" noMove="1" noResize="1" noEditPoints="1" noAdjustHandles="1" noChangeArrowheads="1" noChangeShapeType="1" noTextEdit="1"/>
              </p:cNvSpPr>
              <p:nvPr/>
            </p:nvSpPr>
            <p:spPr>
              <a:xfrm>
                <a:off x="1963838" y="4484785"/>
                <a:ext cx="8597322" cy="584775"/>
              </a:xfrm>
              <a:prstGeom prst="rect">
                <a:avLst/>
              </a:prstGeom>
              <a:blipFill>
                <a:blip r:embed="rId5"/>
                <a:stretch>
                  <a:fillRect l="-295" t="-2128" b="-10638"/>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3423769F-5F40-BD4E-99A3-178BC77D1A5F}"/>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AF12B85-138B-D745-BEC8-46FE2ED98BBE}"/>
                  </a:ext>
                </a:extLst>
              </p:cNvPr>
              <p:cNvSpPr txBox="1"/>
              <p:nvPr/>
            </p:nvSpPr>
            <p:spPr>
              <a:xfrm>
                <a:off x="1963838" y="2792086"/>
                <a:ext cx="7949140" cy="364267"/>
              </a:xfrm>
              <a:prstGeom prst="rect">
                <a:avLst/>
              </a:prstGeom>
              <a:noFill/>
            </p:spPr>
            <p:txBody>
              <a:bodyPr wrap="square" rtlCol="0">
                <a:spAutoFit/>
              </a:bodyPr>
              <a:lstStyle/>
              <a:p>
                <a:r>
                  <a:rPr lang="en-GB" sz="1600" dirty="0">
                    <a:latin typeface="Optima" panose="02000503060000020004" pitchFamily="2" charset="0"/>
                  </a:rPr>
                  <a:t>Where</a:t>
                </a:r>
                <a:r>
                  <a:rPr lang="sv-SE" sz="1600" dirty="0">
                    <a:ea typeface="Cambria Math" panose="02040503050406030204" pitchFamily="18" charset="0"/>
                  </a:rPr>
                  <a:t> </a:t>
                </a:r>
                <a14:m>
                  <m:oMath xmlns:m="http://schemas.openxmlformats.org/officeDocument/2006/math">
                    <m:bar>
                      <m:barPr>
                        <m:pos m:val="top"/>
                        <m:ctrlPr>
                          <a:rPr lang="sv-SE" sz="1600" i="1">
                            <a:latin typeface="Cambria Math" panose="02040503050406030204" pitchFamily="18" charset="0"/>
                          </a:rPr>
                        </m:ctrlPr>
                      </m:barPr>
                      <m:e>
                        <m:sSub>
                          <m:sSubPr>
                            <m:ctrlPr>
                              <a:rPr lang="sv-SE" sz="1600" i="1">
                                <a:latin typeface="Cambria Math" panose="02040503050406030204" pitchFamily="18" charset="0"/>
                              </a:rPr>
                            </m:ctrlPr>
                          </m:sSubPr>
                          <m:e>
                            <m:r>
                              <m:rPr>
                                <m:nor/>
                              </m:rPr>
                              <a:rPr lang="sv-SE" sz="1600">
                                <a:latin typeface="Cambria Math" panose="02040503050406030204" pitchFamily="18" charset="0"/>
                              </a:rPr>
                              <m:t>size</m:t>
                            </m:r>
                          </m:e>
                          <m:sub>
                            <m:r>
                              <a:rPr lang="sv-SE" sz="1600" i="1">
                                <a:latin typeface="Cambria Math" panose="02040503050406030204" pitchFamily="18" charset="0"/>
                              </a:rPr>
                              <m:t>𝑇</m:t>
                            </m:r>
                          </m:sub>
                        </m:sSub>
                      </m:e>
                    </m:bar>
                  </m:oMath>
                </a14:m>
                <a:r>
                  <a:rPr lang="en-GB" sz="1600" dirty="0">
                    <a:latin typeface="Optima" panose="02000503060000020004" pitchFamily="2" charset="0"/>
                  </a:rPr>
                  <a:t> is the overall mean snail size of the experiment after scaling.</a:t>
                </a:r>
              </a:p>
            </p:txBody>
          </p:sp>
        </mc:Choice>
        <mc:Fallback>
          <p:sp>
            <p:nvSpPr>
              <p:cNvPr id="10" name="TextBox 9">
                <a:extLst>
                  <a:ext uri="{FF2B5EF4-FFF2-40B4-BE49-F238E27FC236}">
                    <a16:creationId xmlns:a16="http://schemas.microsoft.com/office/drawing/2014/main" id="{CAF12B85-138B-D745-BEC8-46FE2ED98BBE}"/>
                  </a:ext>
                </a:extLst>
              </p:cNvPr>
              <p:cNvSpPr txBox="1">
                <a:spLocks noRot="1" noChangeAspect="1" noMove="1" noResize="1" noEditPoints="1" noAdjustHandles="1" noChangeArrowheads="1" noChangeShapeType="1" noTextEdit="1"/>
              </p:cNvSpPr>
              <p:nvPr/>
            </p:nvSpPr>
            <p:spPr>
              <a:xfrm>
                <a:off x="1963838" y="2792086"/>
                <a:ext cx="7949140" cy="364267"/>
              </a:xfrm>
              <a:prstGeom prst="rect">
                <a:avLst/>
              </a:prstGeom>
              <a:blipFill>
                <a:blip r:embed="rId6"/>
                <a:stretch>
                  <a:fillRect l="-319" b="-16667"/>
                </a:stretch>
              </a:blipFill>
            </p:spPr>
            <p:txBody>
              <a:bodyPr/>
              <a:lstStyle/>
              <a:p>
                <a:r>
                  <a:rPr lang="en-GB">
                    <a:noFill/>
                  </a:rPr>
                  <a:t> </a:t>
                </a:r>
              </a:p>
            </p:txBody>
          </p:sp>
        </mc:Fallback>
      </mc:AlternateContent>
    </p:spTree>
    <p:extLst>
      <p:ext uri="{BB962C8B-B14F-4D97-AF65-F5344CB8AC3E}">
        <p14:creationId xmlns:p14="http://schemas.microsoft.com/office/powerpoint/2010/main" val="231303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AE285-D392-2A46-A5C4-FAD94B5E3099}"/>
              </a:ext>
            </a:extLst>
          </p:cNvPr>
          <p:cNvSpPr/>
          <p:nvPr/>
        </p:nvSpPr>
        <p:spPr>
          <a:xfrm>
            <a:off x="89052" y="705489"/>
            <a:ext cx="11891682" cy="830997"/>
          </a:xfrm>
          <a:prstGeom prst="rect">
            <a:avLst/>
          </a:prstGeom>
        </p:spPr>
        <p:txBody>
          <a:bodyPr wrap="square">
            <a:spAutoFit/>
          </a:bodyPr>
          <a:lstStyle/>
          <a:p>
            <a:r>
              <a:rPr lang="en-US" sz="1600" dirty="0">
                <a:latin typeface="Optima-Regular" panose="02000503060000020004" pitchFamily="2" charset="0"/>
              </a:rPr>
              <a:t>However, where slopes differ, it is not really appropriate just to adjust all weights to the overall mean but, given that slope variation is not very great, we used these adjusted values (Fig. 4) for the phenotypic analysis and also compared the slopes between gen0 and gen1, effectively as another trait (Fig. 3c).</a:t>
            </a:r>
            <a:endParaRPr lang="en-GB" sz="1600" dirty="0"/>
          </a:p>
        </p:txBody>
      </p:sp>
      <p:graphicFrame>
        <p:nvGraphicFramePr>
          <p:cNvPr id="10" name="Table 9">
            <a:extLst>
              <a:ext uri="{FF2B5EF4-FFF2-40B4-BE49-F238E27FC236}">
                <a16:creationId xmlns:a16="http://schemas.microsoft.com/office/drawing/2014/main" id="{2319DB58-A172-974B-9B7B-34F4D94BF38E}"/>
              </a:ext>
            </a:extLst>
          </p:cNvPr>
          <p:cNvGraphicFramePr>
            <a:graphicFrameLocks noGrp="1"/>
          </p:cNvGraphicFramePr>
          <p:nvPr>
            <p:extLst>
              <p:ext uri="{D42A27DB-BD31-4B8C-83A1-F6EECF244321}">
                <p14:modId xmlns:p14="http://schemas.microsoft.com/office/powerpoint/2010/main" val="2076572264"/>
              </p:ext>
            </p:extLst>
          </p:nvPr>
        </p:nvGraphicFramePr>
        <p:xfrm>
          <a:off x="164217" y="2270800"/>
          <a:ext cx="4356000" cy="1152000"/>
        </p:xfrm>
        <a:graphic>
          <a:graphicData uri="http://schemas.openxmlformats.org/drawingml/2006/table">
            <a:tbl>
              <a:tblPr firstRow="1" bandRow="1">
                <a:tableStyleId>{8799B23B-EC83-4686-B30A-512413B5E67A}</a:tableStyleId>
              </a:tblPr>
              <a:tblGrid>
                <a:gridCol w="3464866">
                  <a:extLst>
                    <a:ext uri="{9D8B030D-6E8A-4147-A177-3AD203B41FA5}">
                      <a16:colId xmlns:a16="http://schemas.microsoft.com/office/drawing/2014/main" val="2976382767"/>
                    </a:ext>
                  </a:extLst>
                </a:gridCol>
                <a:gridCol w="891134">
                  <a:extLst>
                    <a:ext uri="{9D8B030D-6E8A-4147-A177-3AD203B41FA5}">
                      <a16:colId xmlns:a16="http://schemas.microsoft.com/office/drawing/2014/main" val="1940782505"/>
                    </a:ext>
                  </a:extLst>
                </a:gridCol>
              </a:tblGrid>
              <a:tr h="288000">
                <a:tc>
                  <a:txBody>
                    <a:bodyPr/>
                    <a:lstStyle/>
                    <a:p>
                      <a:r>
                        <a:rPr lang="en-GB" sz="1100" dirty="0">
                          <a:latin typeface="Monaco" pitchFamily="2" charset="77"/>
                        </a:rPr>
                        <a:t>Formula</a:t>
                      </a:r>
                    </a:p>
                  </a:txBody>
                  <a:tcPr marL="63817" marR="63817" marT="31906" marB="31906"/>
                </a:tc>
                <a:tc>
                  <a:txBody>
                    <a:bodyPr/>
                    <a:lstStyle/>
                    <a:p>
                      <a:r>
                        <a:rPr lang="en-GB" sz="1100" dirty="0">
                          <a:latin typeface="Monaco" pitchFamily="2" charset="77"/>
                        </a:rPr>
                        <a:t>AIC</a:t>
                      </a:r>
                    </a:p>
                  </a:txBody>
                  <a:tcPr marL="63817" marR="63817" marT="31906" marB="31906"/>
                </a:tc>
                <a:extLst>
                  <a:ext uri="{0D108BD9-81ED-4DB2-BD59-A6C34878D82A}">
                    <a16:rowId xmlns:a16="http://schemas.microsoft.com/office/drawing/2014/main" val="40196122"/>
                  </a:ext>
                </a:extLst>
              </a:tr>
              <a:tr h="288000">
                <a:tc>
                  <a:txBody>
                    <a:bodyPr/>
                    <a:lstStyle/>
                    <a:p>
                      <a:r>
                        <a:rPr lang="en-GB" sz="1100" dirty="0">
                          <a:latin typeface="Monaco" pitchFamily="2" charset="77"/>
                        </a:rPr>
                        <a:t>weight ~ size x population x generation</a:t>
                      </a:r>
                    </a:p>
                  </a:txBody>
                  <a:tcPr marL="63817" marR="63817" marT="31906" marB="31906"/>
                </a:tc>
                <a:tc>
                  <a:txBody>
                    <a:bodyPr/>
                    <a:lstStyle/>
                    <a:p>
                      <a:r>
                        <a:rPr lang="en-GB" sz="1100" dirty="0">
                          <a:latin typeface="Monaco" pitchFamily="2" charset="77"/>
                        </a:rPr>
                        <a:t>-1304.886</a:t>
                      </a:r>
                    </a:p>
                  </a:txBody>
                  <a:tcPr marL="63817" marR="63817" marT="31906" marB="31906"/>
                </a:tc>
                <a:extLst>
                  <a:ext uri="{0D108BD9-81ED-4DB2-BD59-A6C34878D82A}">
                    <a16:rowId xmlns:a16="http://schemas.microsoft.com/office/drawing/2014/main" val="4277322513"/>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weight ~ size x population</a:t>
                      </a:r>
                    </a:p>
                  </a:txBody>
                  <a:tcPr marL="63817" marR="63817" marT="31906" marB="31906"/>
                </a:tc>
                <a:tc>
                  <a:txBody>
                    <a:bodyPr/>
                    <a:lstStyle/>
                    <a:p>
                      <a:r>
                        <a:rPr lang="en-GB" sz="1100" dirty="0">
                          <a:latin typeface="Monaco" pitchFamily="2" charset="77"/>
                        </a:rPr>
                        <a:t>-1231.196</a:t>
                      </a:r>
                    </a:p>
                  </a:txBody>
                  <a:tcPr marL="63817" marR="63817" marT="31906" marB="31906"/>
                </a:tc>
                <a:extLst>
                  <a:ext uri="{0D108BD9-81ED-4DB2-BD59-A6C34878D82A}">
                    <a16:rowId xmlns:a16="http://schemas.microsoft.com/office/drawing/2014/main" val="3525597765"/>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weight ~ size x generation</a:t>
                      </a:r>
                    </a:p>
                  </a:txBody>
                  <a:tcPr marL="63817" marR="63817" marT="31906" marB="31906"/>
                </a:tc>
                <a:tc>
                  <a:txBody>
                    <a:bodyPr/>
                    <a:lstStyle/>
                    <a:p>
                      <a:r>
                        <a:rPr lang="en-GB" sz="1100" dirty="0">
                          <a:latin typeface="Monaco" pitchFamily="2" charset="77"/>
                        </a:rPr>
                        <a:t>-1178.288</a:t>
                      </a:r>
                    </a:p>
                  </a:txBody>
                  <a:tcPr marL="63817" marR="63817" marT="31906" marB="31906"/>
                </a:tc>
                <a:extLst>
                  <a:ext uri="{0D108BD9-81ED-4DB2-BD59-A6C34878D82A}">
                    <a16:rowId xmlns:a16="http://schemas.microsoft.com/office/drawing/2014/main" val="1369286732"/>
                  </a:ext>
                </a:extLst>
              </a:tr>
            </a:tbl>
          </a:graphicData>
        </a:graphic>
      </p:graphicFrame>
      <p:pic>
        <p:nvPicPr>
          <p:cNvPr id="15" name="Graphic 14">
            <a:extLst>
              <a:ext uri="{FF2B5EF4-FFF2-40B4-BE49-F238E27FC236}">
                <a16:creationId xmlns:a16="http://schemas.microsoft.com/office/drawing/2014/main" id="{03D1EBA5-84A5-A647-9472-165DA164E2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0734" y="1624538"/>
            <a:ext cx="5760000" cy="4608000"/>
          </a:xfrm>
          <a:prstGeom prst="rect">
            <a:avLst/>
          </a:prstGeom>
        </p:spPr>
      </p:pic>
      <p:sp>
        <p:nvSpPr>
          <p:cNvPr id="16" name="Rectangle 15">
            <a:extLst>
              <a:ext uri="{FF2B5EF4-FFF2-40B4-BE49-F238E27FC236}">
                <a16:creationId xmlns:a16="http://schemas.microsoft.com/office/drawing/2014/main" id="{76502245-FA13-8149-B616-D3962E36E691}"/>
              </a:ext>
            </a:extLst>
          </p:cNvPr>
          <p:cNvSpPr/>
          <p:nvPr/>
        </p:nvSpPr>
        <p:spPr>
          <a:xfrm>
            <a:off x="6220734" y="6232538"/>
            <a:ext cx="4815871"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Figure 3c. Best model fit to the observed data with all samples combined after scaling. Showing only the generation effect.</a:t>
            </a:r>
            <a:endParaRPr lang="en-GB" sz="1400" dirty="0"/>
          </a:p>
        </p:txBody>
      </p:sp>
      <p:sp>
        <p:nvSpPr>
          <p:cNvPr id="17" name="Rectangle 16">
            <a:extLst>
              <a:ext uri="{FF2B5EF4-FFF2-40B4-BE49-F238E27FC236}">
                <a16:creationId xmlns:a16="http://schemas.microsoft.com/office/drawing/2014/main" id="{22BD54D7-28E0-9842-8C1C-B99498F45BCD}"/>
              </a:ext>
            </a:extLst>
          </p:cNvPr>
          <p:cNvSpPr/>
          <p:nvPr/>
        </p:nvSpPr>
        <p:spPr>
          <a:xfrm>
            <a:off x="89052" y="1578372"/>
            <a:ext cx="4431165"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Table 1c. AIC of  the models fitted to the observed data with all samples combined after scaling.</a:t>
            </a:r>
            <a:endParaRPr lang="en-GB" sz="1400" dirty="0"/>
          </a:p>
        </p:txBody>
      </p:sp>
      <p:sp>
        <p:nvSpPr>
          <p:cNvPr id="13" name="TextBox 12">
            <a:extLst>
              <a:ext uri="{FF2B5EF4-FFF2-40B4-BE49-F238E27FC236}">
                <a16:creationId xmlns:a16="http://schemas.microsoft.com/office/drawing/2014/main" id="{DAF7A953-9FAD-464F-87E6-ED6C543DDBCE}"/>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3559377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TotalTime>
  <Words>3011</Words>
  <Application>Microsoft Macintosh PowerPoint</Application>
  <PresentationFormat>Widescreen</PresentationFormat>
  <Paragraphs>551</Paragraphs>
  <Slides>21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 Unicode MS</vt:lpstr>
      <vt:lpstr>Arial</vt:lpstr>
      <vt:lpstr>Calibri</vt:lpstr>
      <vt:lpstr>Calibri Light</vt:lpstr>
      <vt:lpstr>Cambria</vt:lpstr>
      <vt:lpstr>Cambria Math</vt:lpstr>
      <vt:lpstr>Helvetica Neue</vt:lpstr>
      <vt:lpstr>Monaco</vt:lpstr>
      <vt:lpstr>Optima</vt:lpstr>
      <vt:lpstr>Optima-Regular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Perini</dc:creator>
  <cp:lastModifiedBy>Samuel Perini</cp:lastModifiedBy>
  <cp:revision>136</cp:revision>
  <dcterms:created xsi:type="dcterms:W3CDTF">2020-04-09T12:28:30Z</dcterms:created>
  <dcterms:modified xsi:type="dcterms:W3CDTF">2020-04-27T15:57:11Z</dcterms:modified>
</cp:coreProperties>
</file>